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86" r:id="rId9"/>
    <p:sldId id="287" r:id="rId10"/>
    <p:sldId id="288" r:id="rId11"/>
    <p:sldId id="289" r:id="rId12"/>
    <p:sldId id="263" r:id="rId13"/>
    <p:sldId id="284" r:id="rId14"/>
    <p:sldId id="285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09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7975A-3459-44A1-8E48-4AEEDE65FA86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E7BD3-4A67-4D37-84B9-15264D637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2564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E7BD3-4A67-4D37-84B9-15264D637AF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337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Referências</a:t>
            </a:r>
          </a:p>
          <a:p>
            <a:r>
              <a:rPr lang="pt-BR" dirty="0" smtClean="0"/>
              <a:t>https://pt.slideshare.net/reurysonfidelis/anotaes-desenhando-negcios</a:t>
            </a:r>
          </a:p>
          <a:p>
            <a:r>
              <a:rPr lang="pt-BR" dirty="0" smtClean="0"/>
              <a:t>https://www.mudevoceomundo.com/single-post/2015/02/10/Desenhe-ideias-e-neg%C3%B3cios</a:t>
            </a:r>
          </a:p>
          <a:p>
            <a:r>
              <a:rPr lang="pt-BR" dirty="0" smtClean="0"/>
              <a:t>https://pt.slideshare.net/neigrando/cpbr7-pensamento-visual-e-prototipagem</a:t>
            </a:r>
          </a:p>
          <a:p>
            <a:r>
              <a:rPr lang="pt-BR" smtClean="0"/>
              <a:t>https://pt.slideshare.net/gilgiardelli/empreendedorismo-digital-startup-ou-empresa-inovadora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E7BD3-4A67-4D37-84B9-15264D637AFF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717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3396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3605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656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570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51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838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2545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2175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244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7437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341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CE0C7-02F2-4610-90E6-15E2E069E23D}" type="datetimeFigureOut">
              <a:rPr lang="pt-BR" smtClean="0"/>
              <a:t>28/03/2017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6A65B-E1BD-4C3E-ADB4-11AB7C7E60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25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Empreendedorismo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Aula 07</a:t>
            </a:r>
            <a:endParaRPr lang="pt-BR" dirty="0"/>
          </a:p>
        </p:txBody>
      </p:sp>
      <p:pic>
        <p:nvPicPr>
          <p:cNvPr id="22530" name="Picture 2" descr="https://images-submarino.b2w.io/produtos/01/03/item/110290/7/110290723_1GG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2" r="16132"/>
          <a:stretch/>
        </p:blipFill>
        <p:spPr bwMode="auto">
          <a:xfrm>
            <a:off x="6372200" y="3429000"/>
            <a:ext cx="2069157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1629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7" t="12945" r="16330" b="4377"/>
          <a:stretch/>
        </p:blipFill>
        <p:spPr bwMode="auto">
          <a:xfrm>
            <a:off x="0" y="0"/>
            <a:ext cx="5918778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2" t="22491" r="18324" b="27685"/>
          <a:stretch/>
        </p:blipFill>
        <p:spPr bwMode="auto">
          <a:xfrm>
            <a:off x="4572000" y="3861048"/>
            <a:ext cx="4522396" cy="2012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21" t="23547" r="19909" b="22579"/>
          <a:stretch/>
        </p:blipFill>
        <p:spPr bwMode="auto">
          <a:xfrm>
            <a:off x="-36512" y="4593149"/>
            <a:ext cx="4491241" cy="2220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9533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5" t="5253" r="14750" b="2898"/>
          <a:stretch/>
        </p:blipFill>
        <p:spPr bwMode="auto">
          <a:xfrm>
            <a:off x="-2231" y="139147"/>
            <a:ext cx="9263270" cy="6718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199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Vamos conversar sobre Planejamento e Organização?</a:t>
            </a:r>
            <a:endParaRPr lang="pt-BR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2186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68"/>
          <a:stretch/>
        </p:blipFill>
        <p:spPr bwMode="auto">
          <a:xfrm>
            <a:off x="0" y="0"/>
            <a:ext cx="9115860" cy="6309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1205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Tudo se resume à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5W2H;</a:t>
            </a:r>
          </a:p>
          <a:p>
            <a:r>
              <a:rPr lang="pt-BR" dirty="0" smtClean="0"/>
              <a:t>Pensamento visual (olhar, ver, imaginar e mostrar);</a:t>
            </a:r>
          </a:p>
          <a:p>
            <a:endParaRPr lang="pt-BR" dirty="0"/>
          </a:p>
        </p:txBody>
      </p:sp>
      <p:pic>
        <p:nvPicPr>
          <p:cNvPr id="25602" name="Picture 2" descr="Resultado de imagem para 5w2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286" y="3140968"/>
            <a:ext cx="3001178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139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"/>
          <a:stretch/>
        </p:blipFill>
        <p:spPr bwMode="auto">
          <a:xfrm>
            <a:off x="179512" y="980728"/>
            <a:ext cx="8853621" cy="5318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2286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89"/>
          <a:stretch/>
        </p:blipFill>
        <p:spPr bwMode="auto">
          <a:xfrm>
            <a:off x="77483" y="815617"/>
            <a:ext cx="9031021" cy="534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6379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6"/>
          <a:stretch/>
        </p:blipFill>
        <p:spPr bwMode="auto">
          <a:xfrm>
            <a:off x="35496" y="610427"/>
            <a:ext cx="9023393" cy="5338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0769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7"/>
          <a:stretch/>
        </p:blipFill>
        <p:spPr bwMode="auto">
          <a:xfrm>
            <a:off x="82673" y="692696"/>
            <a:ext cx="8881815" cy="5328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0383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5"/>
          <a:stretch/>
        </p:blipFill>
        <p:spPr bwMode="auto">
          <a:xfrm>
            <a:off x="26779" y="260648"/>
            <a:ext cx="9081725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4035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 da disciplina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pt-BR" dirty="0" smtClean="0"/>
              <a:t>Capacitar alunos na formatação de negócios na área de TI.</a:t>
            </a:r>
          </a:p>
          <a:p>
            <a:pPr lvl="1" algn="just"/>
            <a:r>
              <a:rPr lang="pt-BR" dirty="0" smtClean="0"/>
              <a:t>Trabalhar o diagnóstico de problemas e desenvolvimento de ideias;</a:t>
            </a:r>
          </a:p>
          <a:p>
            <a:pPr lvl="1" algn="just"/>
            <a:r>
              <a:rPr lang="pt-BR" dirty="0" smtClean="0"/>
              <a:t>Utilizar ferramentas de desenho de negócios para facilitar o processo de aprendizagem;</a:t>
            </a:r>
          </a:p>
          <a:p>
            <a:pPr lvl="1" algn="just"/>
            <a:r>
              <a:rPr lang="pt-BR" dirty="0" smtClean="0"/>
              <a:t>Apresentar o segmento de negócios em TI (Startups, Incubadoras, Aceleradoras);</a:t>
            </a:r>
          </a:p>
          <a:p>
            <a:pPr lvl="1" algn="just"/>
            <a:r>
              <a:rPr lang="pt-BR" dirty="0" smtClean="0"/>
              <a:t>Introduzir os alunos nas estruturas possíveis de financiamento e sustentabilidade de negócios.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6306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53"/>
          <a:stretch/>
        </p:blipFill>
        <p:spPr bwMode="auto">
          <a:xfrm>
            <a:off x="-36512" y="606579"/>
            <a:ext cx="9217024" cy="5486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8724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9"/>
          <a:stretch/>
        </p:blipFill>
        <p:spPr bwMode="auto">
          <a:xfrm>
            <a:off x="323528" y="534483"/>
            <a:ext cx="8640960" cy="5126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516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2"/>
          <a:stretch/>
        </p:blipFill>
        <p:spPr bwMode="auto">
          <a:xfrm>
            <a:off x="35496" y="764704"/>
            <a:ext cx="885010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8363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3"/>
          <a:stretch/>
        </p:blipFill>
        <p:spPr bwMode="auto">
          <a:xfrm>
            <a:off x="53074" y="692696"/>
            <a:ext cx="8911414" cy="526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0067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/>
          <a:stretch/>
        </p:blipFill>
        <p:spPr bwMode="auto">
          <a:xfrm>
            <a:off x="35903" y="620688"/>
            <a:ext cx="9108097" cy="5392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1453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6"/>
          <a:stretch/>
        </p:blipFill>
        <p:spPr bwMode="auto">
          <a:xfrm>
            <a:off x="0" y="620688"/>
            <a:ext cx="9144000" cy="5363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4131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0"/>
          <a:stretch/>
        </p:blipFill>
        <p:spPr bwMode="auto">
          <a:xfrm>
            <a:off x="35496" y="404664"/>
            <a:ext cx="9113992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8834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8"/>
          <a:stretch/>
        </p:blipFill>
        <p:spPr bwMode="auto">
          <a:xfrm>
            <a:off x="1" y="692696"/>
            <a:ext cx="9056094" cy="5328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9554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5"/>
          <a:stretch/>
        </p:blipFill>
        <p:spPr bwMode="auto">
          <a:xfrm>
            <a:off x="22650" y="548679"/>
            <a:ext cx="9013845" cy="5337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60489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7"/>
          <a:stretch/>
        </p:blipFill>
        <p:spPr bwMode="auto">
          <a:xfrm>
            <a:off x="0" y="404664"/>
            <a:ext cx="9118099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772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Pauta do dia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Resumo dos negócios e projetos;</a:t>
            </a:r>
          </a:p>
          <a:p>
            <a:endParaRPr lang="pt-BR" dirty="0" smtClean="0"/>
          </a:p>
          <a:p>
            <a:r>
              <a:rPr lang="pt-BR" dirty="0" smtClean="0"/>
              <a:t>O que fizeram até agora? E ontem?</a:t>
            </a:r>
          </a:p>
          <a:p>
            <a:endParaRPr lang="pt-BR" dirty="0" smtClean="0"/>
          </a:p>
          <a:p>
            <a:r>
              <a:rPr lang="pt-BR" dirty="0" smtClean="0"/>
              <a:t>O que vamos fazer?</a:t>
            </a:r>
          </a:p>
          <a:p>
            <a:endParaRPr lang="pt-BR" dirty="0"/>
          </a:p>
        </p:txBody>
      </p:sp>
      <p:pic>
        <p:nvPicPr>
          <p:cNvPr id="23554" name="Picture 2" descr="Resultado de imagem para resum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631160"/>
            <a:ext cx="1640260" cy="200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 descr="Resultado de imagem para desenho do futuro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17" b="11429"/>
          <a:stretch/>
        </p:blipFill>
        <p:spPr bwMode="auto">
          <a:xfrm>
            <a:off x="5251434" y="4293096"/>
            <a:ext cx="3566885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737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2"/>
          <a:stretch/>
        </p:blipFill>
        <p:spPr bwMode="auto">
          <a:xfrm>
            <a:off x="0" y="692696"/>
            <a:ext cx="9053848" cy="5326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37770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2"/>
          <a:stretch/>
        </p:blipFill>
        <p:spPr bwMode="auto">
          <a:xfrm>
            <a:off x="0" y="404664"/>
            <a:ext cx="9053848" cy="5326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43188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92"/>
          <a:stretch/>
        </p:blipFill>
        <p:spPr bwMode="auto">
          <a:xfrm>
            <a:off x="0" y="764703"/>
            <a:ext cx="9036496" cy="52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8500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7"/>
          <a:stretch/>
        </p:blipFill>
        <p:spPr bwMode="auto">
          <a:xfrm>
            <a:off x="58147" y="764704"/>
            <a:ext cx="8954382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7052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4"/>
          <a:stretch/>
        </p:blipFill>
        <p:spPr bwMode="auto">
          <a:xfrm>
            <a:off x="0" y="620688"/>
            <a:ext cx="9038804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05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Negócio 1 – </a:t>
            </a:r>
            <a:r>
              <a:rPr lang="pt-BR" dirty="0"/>
              <a:t>Fashion </a:t>
            </a:r>
            <a:r>
              <a:rPr lang="pt-BR"/>
              <a:t>Colors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 smtClean="0"/>
              <a:t>Problema: deficientes visuais tem dificuldade de definir cores das roupas que vestem.</a:t>
            </a:r>
          </a:p>
          <a:p>
            <a:r>
              <a:rPr lang="pt-BR" dirty="0" smtClean="0"/>
              <a:t>Solução MPV: </a:t>
            </a:r>
            <a:r>
              <a:rPr lang="pt-BR" dirty="0" err="1" smtClean="0"/>
              <a:t>App</a:t>
            </a:r>
            <a:r>
              <a:rPr lang="pt-BR" dirty="0" smtClean="0"/>
              <a:t> para identificar cores de roupas.</a:t>
            </a:r>
          </a:p>
          <a:p>
            <a:r>
              <a:rPr lang="pt-BR" dirty="0" smtClean="0"/>
              <a:t>Cliente: 3,6 % da população brasileira&gt; pessoas que usam smartphone&gt; cegueira nível médio para alto.</a:t>
            </a:r>
          </a:p>
          <a:p>
            <a:r>
              <a:rPr lang="pt-BR" dirty="0" smtClean="0"/>
              <a:t>Modelo de Negócio: cotas de propaganda</a:t>
            </a:r>
          </a:p>
          <a:p>
            <a:r>
              <a:rPr lang="pt-BR" dirty="0" smtClean="0"/>
              <a:t>Situação: Ideia interessante que precisa ser validada.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4662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Negócio 2 - </a:t>
            </a:r>
            <a:r>
              <a:rPr lang="pt-BR" dirty="0" err="1" smtClean="0"/>
              <a:t>Lib-on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Problema: Dificuldade em consulta e empréstimo de livros na biblioteca.</a:t>
            </a:r>
          </a:p>
          <a:p>
            <a:r>
              <a:rPr lang="pt-BR" dirty="0" smtClean="0"/>
              <a:t>Solução MPV: sistema de empréstimo no IFPE</a:t>
            </a:r>
          </a:p>
          <a:p>
            <a:r>
              <a:rPr lang="pt-BR" dirty="0" smtClean="0"/>
              <a:t>Cliente: instituições de ensino.</a:t>
            </a:r>
          </a:p>
          <a:p>
            <a:r>
              <a:rPr lang="pt-BR" dirty="0" smtClean="0"/>
              <a:t>Modelo de Negócio: venda do sistema</a:t>
            </a:r>
          </a:p>
          <a:p>
            <a:r>
              <a:rPr lang="pt-BR" dirty="0" smtClean="0"/>
              <a:t>Situação: </a:t>
            </a:r>
            <a:r>
              <a:rPr lang="pt-BR" dirty="0" err="1" smtClean="0"/>
              <a:t>Idéia</a:t>
            </a:r>
            <a:r>
              <a:rPr lang="pt-BR" dirty="0" smtClean="0"/>
              <a:t> com baixo poder de venda. Problema superficialmente tratado do ponto de vista do cliente.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0809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Negócio 3 – Estude você mesmo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smtClean="0"/>
              <a:t>Problema: deficientes visuais tem dificuldade de acessar materiais de estudo online.</a:t>
            </a:r>
          </a:p>
          <a:p>
            <a:r>
              <a:rPr lang="pt-BR" dirty="0" smtClean="0"/>
              <a:t>Solução MPV: Portal de conversão de materiais de forma acessível para Deficientes visuais.</a:t>
            </a:r>
          </a:p>
          <a:p>
            <a:r>
              <a:rPr lang="pt-BR" dirty="0" smtClean="0"/>
              <a:t>Cliente: 3,6 % da população brasileira&gt; pessoas que usam internet para estudar.</a:t>
            </a:r>
          </a:p>
          <a:p>
            <a:r>
              <a:rPr lang="pt-BR" dirty="0" smtClean="0"/>
              <a:t>Modelo de Negócio: assinaturas (?)</a:t>
            </a:r>
          </a:p>
          <a:p>
            <a:r>
              <a:rPr lang="pt-BR" dirty="0" smtClean="0"/>
              <a:t>Situação: Negócio ainda mal definido com escopo de atuação muito amplo.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2472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12775" y="2679055"/>
            <a:ext cx="7772400" cy="1470025"/>
          </a:xfrm>
        </p:spPr>
        <p:txBody>
          <a:bodyPr/>
          <a:lstStyle/>
          <a:p>
            <a:r>
              <a:rPr lang="pt-BR" dirty="0" smtClean="0"/>
              <a:t>Mostrem os protótipos</a:t>
            </a:r>
            <a:endParaRPr lang="pt-BR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AutoShape 2" descr="data:image/jpeg;base64,/9j/4AAQSkZJRgABAQAAAQABAAD/2wCEAAkGBxMTEhUTEhMVFhUXGBUXFxgXFh0YHRcdHRcXGhcXHR8dHSggGB4lHRgYIjEhJSktLi4uGB8zODMtNygtLisBCgoKDg0OGhAQGi0lHyUtLS0tLS0tLS0tLS0tLS0tLS0tLS0tLS0tLS0tLS0tLS0tLS0tLS0tLS0tLS0tLS0tLf/AABEIAMEBBQMBIgACEQEDEQH/xAAbAAABBQEBAAAAAAAAAAAAAAAFAAECBAYDB//EAFAQAAIBAwEEBQcFDAcHBAMAAAECAwAEERIFBiExE0FRcZEUIjJSYYGxI6GywdEHFRYkQmJyc4KSosIzRFNUY5PSJTRDVYOz8ISUo+I1pNP/xAAZAQEBAQEBAQAAAAAAAAAAAAAAAQIDBAX/xAAtEQEAAgECBAQFBAMAAAAAAAAAARECIUEDEjFRE3GhsQRhgZHhMpLR8SJCUv/aAAwDAQACEQMRAD8A9A1t6zfvGnDn1m/eP21ECshabfmfab24ZWiVpEaMJxjCqGEzPy85jjTWFbPWfWb9404Y+s37xoCd7LLAPlCYMhhB441hdTDPYARx5ca57O3wt57vyWE9J8l0vSLgp1eb2541YGj1H1m/eNLpuOnWc88auOO3Gc4qLZwcc8HB7DjgfbxrzDZ+1rfZ8khvY2baCAnpOl6TpwxwAnHEYx+SRwxRKep5PrN+8afUfWb94152u9tzLcQTW9s/QyjoSksgVWf01ZcZ0nAYcR52RRHaX3QIFgUxEG4k4LG//DfWEIlx6OCc+0CqlNoCfWbxNSBPrN4mhG621DdW0czAKx1KwHEalYqxU9akjIPYaL0lLPk+s3iaXH1m8TTVIUDjPrN4mlx9Zv3jT4p8UUhn1m8TT4PrN+9SFPVQ2D6zeJpYPa3ialSoG0n1m8TTYPrN4mpYpEUEePrN4mlx9Y+JqWKaqiOD6zeJpYPrN4mpGo0DcfWPiaYg+s3iacikTQ2R4+s3iabJ9ZvE1I02KIbJ7W8TUdR9ZvE1Ko4pamJPrN4mm1H1m8TUjUSKlrBtTes37xpUqVXUVGlUHBYA9hIFZ1dmgttAGRYluWUo6suoDolV258OIPA1f2puzaXD9JPbo74A1NnOByHA1WTcjZw/qkXvBPxNYbALvcvZcEDO7Z6ONuJm4M2kgMVBxqJxwHYKq7uxbNWC2lN6lvMYIlmEc6oXwM4cDiDnnyNa5NzdnjlZwe9M/GiFtsW2TglvCvdGo+qkFh4312eOV1G3sXU5+YGgsV7szo3ijs5pEkJL6bSQlznmXYZ9+a19y8MKNIwVVUZJCcfcAMknsFC/wvQ+ha3z9mLZlz+9iqgfb3UKoqQbLu9KOsijouj88cmJZhk+01U3j2ZdXqgLs2GNukRy8syamCsCUIReTDgeNGzvPL+Tsy9Pf0a/FqnHvJMTj72Xg7fOi4e30+X2UTohAdpBQqQWMagYCiSQhR1AYUCuoO1Oyy8ZKILtZQMypLCMZJkj4DvZCyj3miETBlDKQQQCCDkEEZBHbRAENtP1bL96T7Kl/tPssh/mVoQKmE4UVnP9p9ln4yVIjafbZj3SVoFYdo8QajJOi+k6L3sB8TVSQIptP17MfsSH66XkG0G9K8gX9C2z9J6PxzI3oujdzA/A106M0GdGxLk+ltGb9iKNPqNON22PO9vD/wBQL8FrQBacCljPNuup53V4f/UMPhTfgnF/bXf/ALmT7a0ZUU4WhbODddRyubwf+oY/GmO7HZd3gP6/PxFaXTUStC2bO7cnVf3Y/aU/Fab8HJOu/u/3l/01pdNRYYojNnd2Xqv7sftIf5agd37nq2lcfuRH6q0h7x40tNUtmvvHd/8AMpv8mKkNhXX/ADGf/Ki+ytJpqOmiWzh2PeDltFv2rdD8DTfem9/5h/8ArJ/qrQkUiKLbO/ei9/5gfdbJ/qpvvXfj0b9D+nbD+VhWiqJpJDO+R7S/vdt/7Zv9dKtDSpSqwp6iKktYVJTUlFRFTZSQQpwcEA4zg44H24qqze29saZZT/w7KFppOxpmX5FPcCWx2kUA2VvPtCAg36EoLe4ccBqkaPS4bI5DDhfdWom2WlrauhgmuhI3yoCa3lY83fkMcAOwAAVA70jrsb3lgZg555rz4fCgDWu/00gZo7TIjtxNKpZlZWJI0gFfOHAHuNXN396BcI862zGcREMEOVYpKVSMMe0nVkjgCatz7xSlWCWF6rFSFfo0Ok4wDjVxx2eyhu7+3o7cz+ULc65ZelKizlAU6VUgadQOdOefXVStF603humu7aKSJII5OnSRGGpjJHklVIIGgr5wbBBANFrK5S3gKNluikMCKObHOYkH7JXjyABNC5d79mdIs0mpZUBUPJbSqyg8wCU4A1x2btSO92gHgGYbcOXcei8jDRGR2kJq7uFBy2hvBNFJL05lMcLxLKYXWNYzJjSqjHSTYBGSDx6hWrl2LA4xJGJP1jM/0iaB3+63SXFzcYjLyRxiBmUt0MiqylyOvqx3UB2lsraFqkNpBcZjnmQCd2PSRvoLMmBxKMULZznjiqnVqZt39moQrRQIx5DIQ+7zgaHbw7Os7RI2SygdpZBErS+ghIJBdmyQDjA7TUt29xkt5JZJnFyZQuekjBwcksRnPPNG9u7NaaDoIxCAeBEsZkTTjGMBhg8eBzwogHszd5F6U3tlaYTzkkgTGpcDzdAy+ofPROwurAKjRyCMM2hR0joS3qaSeB4jgRVX8G7jyWFPKW8pgWRY5gMA6uADA5JAAHtOKydpuDercdNMsNySQxLTsnnAg6uCEnkOFVW129tG5W4gs7bSDOjt00mW6PQw14HJjpPAGgNndmW5WDy6+LMZAkiiNY2MeekAUDKgcskYNH9vQXBhiuAim4tpOl0RsSGXBWVASBklTnvArIbI2NczWZ8hEccklxMJJ84k6LUWQH8pSCdJXgeFDZsfwW7bu8LHmemxn3YxT/gsv95vM9vTn7MViLm423dSXVvENPRlYn0uoEZCqwKsTqJI8c4rc7KtbxrhpZjJHCscapExQ6m0/KO+nODnGMHtqpMAJtlkuTBE1/P0bhJpfKNCRHGcdWsgEcB20bXc+2/KM7+xriQj40H3nleK6LWuInkUpNI7osLArwlPnaukU4GccaB2W0Z4dUf31tXZlGX1F2jKIwRFGMNqOCX4cqWU2TbnQDiklzGeopcP5vcCSMeysxeRsoJvEjuJxeQ2qtIuQIm0nUFBwCVOc9tUrmymlj6KK+wrxx62aSZir51S8Anna2/KBAAAAFWN6JZhPbyxr0i5hkkVUkkCyRKVX8kMQQQfdRaa+XdWwHO2hGTgcMZ7uNUn3SsAyr5ylslEE7qCOvSNXLurLbyW77QeJ5pGiSNGwiWtyx1k+lgxjHV19XOg77MGiON7i5LRSNpJtLg6EwoQx+aNDALy5camqV82n322LaWdoZlRi+uNV1SyNkF1D8Q3DzdVSEMET2U1hJJ0c1x0LjpGZGXQ5OVbk2V59tCTbwC2ubVHvpTMoSIvA4WIK2peDEAnVk5GOqi+8O8tq8KRSNJbTRtHJG0kJK606zoJ4HiPfSVpuyKbFY22+6BCF+UmtS3ajTAeBiJHdmuUv3QRjzfJnPUqSTE47ugzSLZptiKjprC2+/0pYao7VVJGrVJKhUZ4tl49PAVvopEdA8bKynBDA5BHaKSVMOOKVSZaei2oVJTUBUlNc2rdFrO3DtPtIQ63EUEAeRFYqHkkJChtJBOFGcd1aHt7qAbrjN1tJzz8pVPcsKYHzmruLN1ujaudREqntSeVfg9QG6gUfJ3l9H3XBf8A7itQ7ezab+UeTxtcBlg1otvwaSRmITJI0hFAJOrhxrQ7L2grQJI8sTeaA7qw0awMOAc44MD4UFB92JG4NtG+I9jxp86xg/PUxukMaWvL9h2eVEfOADVuPeO0LRqtxEzS/wBGFbJbjjIx7eGaD7/STKIm6aSG0BPlDwlRKpyNDecDlB1gcaAjDuZZDGYBIR1ys0hPtJYnPvo7DCqgBVCgcAAMAe4cqx28u+SWcSqkgllXCuXRjqIUHBKAKrsCG7MHOKnu7vVcXdrNcdFFAEYdG8rHo2XPnaj1Ecs8s1RswK43VmkmjWM9G4kTqwwBAPt4E8K7KakKMpYpCkKQqKlTgVGnFWJRLFVrjZ8T8XjVj7VHxqxVK82ksciRBWeR+OlMeaucGRiSAqjxPVmtChNujZEk9Aqk8yjMhPvUjNcvwKtD6SyuPVeeVh4F8UD38hknu1t4kkdxas8WhggjlMoCzMSRwXHt7qqL904maGGOAvxCSsxClmHmkpg4xq62oVLU2uwNmpKY0trbpVAcr0algp4BuI5dVG44FUYVVUfmqB8BWR2LvsJ5lBhdUkZ4VOBlZI0LyKxB48sDHZ7aE7D37uWjlllgaTVJohjjXijDGI3A4rqByGPAlTyzVSpej0iKD2G2Hkjmk8nkUIT0asNLy4UEnB9Hzsjj2VTh2zfsM/e/AOOBuE1eGMfPUGjNI5rPnbdyvF7CUD82WJv5hUV3nGcNa3QPZ0Yb6LGqjQNUHjB5qD7h9lBTvXAPTWeP9OBx8+CKX4WWX94Qd+ofVQFeiX1V/dH2U6xgcgB3AD4VQstv2srBY542Y8gG4nuB50QNEAN/FzYTE8l6Nz7QsilgfZjNHEAGAowByA5cqHb02/SWVynrQyj36SR8KsbKn1wxP60aN4qKNdlk0qTdXdSrOgHipA1AVMVlqEl5HuoFsjzNpXsfVItvcD3qY2+iKPgc6A3Q07WtG6pLeeM+0o6uvxNRpY2nBb9M7y3CRmS3Nu69IqEgtkMCTkEZI99ee76bBtYVtYrS4UW8kyxzIJUkwX0qZuJOk6QQTy7qsmCNYvKGSLLbVZJndFJ6LWRpJI9Hrqrt/b0DW5ls7GFQZ3iVuhifUgjbzyDxjOrivAghT3VVbndXYVjbOTbTB20hADMsmldRbAA5ZJzR/aGyIJ9BnhWTQcpqGcHhxx7hzrynZu1oposybJhY6oI08wxli/BpdQTAXVjlyzR7eXYEEFoJBbOtxI6QxxvdSukcjtpU8HwVHPlVlKbq62TDKrLLCjqxDMCgIJAwGPtwAM9lQstg20RYxQomsYYKMKR7V5fNXmp2Sse0LfZpDy5RXlka5nXV5rNJpRXCry4AZ5ire1LCE3NtBZswW4DEObu54FSdQ6MNnGF4MSBSEeolfdUDcovpOg7cuB8TXme27W0t7tLVrQujGHM8txOyIHyGD5JwxIwozxJGatWlhaNeLCthbKi3c9s2UySFtxKj5PokngR2VdEpvJtr26DLTwgdpkX7aoHfCwH9bg9z5+FZaGfZOHgdEDs0kZdbboig1aQdSrpTB4ByePDPOj25WdM8Eul5LaZoek0KC66VdGOBz0sAe6lCw2+uz/75Ce5s/MKK7K2pDcJ0kDh0yVyO0cxx6xWBO0JrW8uI4bZ5Fa/jZ2SNWwkka+YQeK+tqGBwrT7irpglX1bq8GOz5diPmNNiYaOs/ss/7Svs/wBnZ4/R0yfXmtDis/brjas359pbk/sySgfGiCLbJXytbvUwdYjDp4aSC4cE8M5Bp9lbIit00RIANTvx4nLsWbiePMnhRCoTDzW7m+FWtCNZoyQqOSgcSeA6zzPfSVAM4ABPPHX39tZfd2znktone+nyyKeUfhxTJ8aItsuXiXvp9PPlEgHvCVLd54OMTXN6SMMKZRgVmEe3Y4O0pG9nTKvzhRnxrpJZ2XJ7pjntu2+phUtfAiOt/t/popEyOVV44uNCI9j2TcFbPsFy5+D1w27u/CtvM8fSqyxsy4nk5gZBwWwatykcLhzlGNzF98fy0pzUCB2DwqFm2Y0PaiHv80V0NV550Ur/AGZFOpSVAwPXjBB6iDzBFD907tntwspJliZ4ZCeZKNgN710n30cNZ+wHR7Quo+qVIrgd/wDRyfRU++hsMzrlWB61YeKkUH3PY+RW2f7IDwyPqozJyPc3wNBdzj+I236v6zVNhrspVI01KSw4VMGoVIVzbh0HI91At4vNutmv2XEie5oH+wUfHI0C3uGDZP6l5F/Err9dTeGoc5dzULyEXFyiSOZDEjhUDN6R9HPHvrlZ7iwwrphuLmJDxKrIuD7Tle/xq3v3IyWbSKSOjlgkYqcHQsoL+7Gc1U3o3ki03MKFHeNrdTG2CLgTYIiTBzkqefURVHS43dhjVBNeXelmWNAbhkGo+io0AVO53FtZBoeS5IyDhrqRvOHEekx4isrvvvH06WcNrDIWMqy40nKGGQp0eADxDKcnqArltGS+N1PcSRGFYprK4khQmUsNRTWrAeqDqAHHhwpqNsdy4SwczXZcDAbp21AdgPMVP8GVzlby6BHDPTgkeI+ap7c2gs+zbqS1fVmGXSVyCCo4jHNWGCCOYrC72bMhjGz/ACWFQLjoy8hEj8Dp5kHryfbVTq242JJyXaU/c3RP8xWpHY9ypz98SCTnJgiyTjGeXE44VkLndu2faNuixvDHIjFY1jdGBjL6zLq4hXxgMCDy7a2iblWXXb6v03dsd2W4VUROxLsgg3wIOcg20eCDx49vbVTZu789urLHtBV1MztmJCWZuZJLZP2AVdG5Fn/ZufYZpMeGrFCN892LSGykkjgVWUxEsMkhekXWOJOcjNBcg2bMsjOm0Y+kmKgnooyXKLgcA3EgdlFt29kyW/T9LKJWllMuVTQBlQDge3Ga8t3bghhZpVilMlvdhjI0OgRxElWRznzTpcNggcuuvaqJKVZ+Q42ov59of4Zf/tWgxQDaRxtG0PrRXK+GhqqD2KZ+R7j8KcU0reae4/Cmy49YYaOKPyW0ZoFkPQDzpZCkSDPMn1uIxgZqp5DHI4AlaXHHo7eNpkXv6RitaLZEEHkVrJOI8RxqVZ8YUkc+PCrcW8Vp+TKuO0KwXxxisVD6UcfPG+TGZ6+XX6+lAs20pAvRDQeoB7Vwyj9WAUPiBUEJUY1SjPbs9cnuwMD30eO8UJ4R9JKeyKNm+fGkeNMu0LnGRZtjs6ZNXhyHjVpnxMo/1iPOYj3BoNldIcFJlJ/Kltogvv04ZfGtHPbfIMn+Ey/wkdfHxqudrsvGS2uF7o9f0CauXEvyTvxA0M3EYPok8QeVWIhw4mec5480Uqbvy6rWBu2KP4AVeofu2mLO3H+FH9EGiNHn4n6580aAbf8Ak7mzuOou9s57FlXK/wAaL40fzWf384WMz9cXRzA9hjkVvtqswM3RwjnsRz/CaE7qLiyth/gr84oltZvkZiP7KU/wGqewBi0t8f2Mf0BVTYSNNTk0qAaKkDUc04rm0754eHxFA98vRtF6zeQY92o0c6vePiKBb2n5XZ69ZuwR+zE5NRocv5Y1jczFRGFYvq5aPyiQeYqls3YFpHpeKCIEZZX0hmGQOIY5bljHHgBWc37LrcwaIml6W1vYCikAnUAc8eGBzqhurtG7MPTXNvJ+KxxLCiiRDIraVYsM6ZTjjxGRVhaejoijsHM8APefE86aO5jLtGGBkQKWXrAbOkn2Hj4V5tFtXaNxtEaLVEa36VMOxACSBWXpCCeJ0gjHXV3YljtGTaLT3BMA6PA0KrKyiTzYievrOefdSEp6AY1wwIGGzq5AHIw2e3PaazVvupZoAvTzlV4KnlsgVAPRQKrgAAcAKJb32zSWN0icGaGTGO0DP1V5k1zao6J5FaFW+98iM0GSYpgFl1Mfyg3HJ7asFaPSU3Zsjx0aj29PIT4681IbsWfqsPaJ5AfHXTDdCw6rWIfojHwPGpDdGx/usfgftozbkd17Y8FluAfzbybP/cqnfbuWTK0ct3Nhhhle9Y5HYVZsHwomN0LLqtIh7QmD4jjQHfnYttBbwtHBGuLq3DaYwWZTq1AcMscch1kCrawqS7CsyZYo9rFWnKiZS8TtKRjCkkZ5cOBr0aMY8K8PtLpktJ4RBNJGl7AEd1RWjUyI3RMvBw7Enhy4ivcEPXVSYSJoDvHwnsH7J3Q/txN9YFH6z++Z0wxP6lzat4yBT9KqQ0AqtfPiKQ/mP9E1YNVNrPpglbsjc/wmpPRrh65R5sxfdGlpZsRb6ujjVWmBbSNAJKIB57Z6vbSiu5COFxeEfmWaoPdqXlReO8ggt4OndVxGgXPEnCjOkcz7qdd4ojyScjqPQScf4ay9sZ51phfz+vkGC8nUcZrkDtksw30PrFcllaQ8Xvrj2Ivk6fy58aMjboPowXLDt6Ej6RFP9+H/ALpcY7SEHzFs00OfONeSPvEfxPqpQpECNUN1CcjDa3PHPDJRzw76L7bP4vN+qk+gaqDa0h9G0nP6RRfi3Gn2reZtJnKsvycgKtwIOCMePWKuzjPNPExme/e1jZPC3h/Vx/RFWS1V9nxlYYlPMJGD7lFdjVl5sp1ks0K3rh12V0nrQTD+An6qJ1T2z/u8/wCql+g1EjqqyTFrBn7bYnxirpsQfi0A7IY/oChWz42XZR1MWzakj2fI8qK7K/3eEf4SfQFUnovE09RLUqAeKkKhUlNc2lgHgO8UD3hGbzZ69kk7+ELD+ajYPAd4oJtbjtCx/Quj/Co+uijxiBIJAyM4OOI7cHqqNzdLGFLkjUwQEKW85vRzgcBnrPD21nfugq5t40AlMTyqtx0Kln6MAnCgcfOYAE+2hm7ew74ymWSSaKLopOgiM5LxEt5iSA5Egxk8ckcKQoxsGzuxe3E08SoskUK6lcMruhI1KPSXKniDy9tGNrbUW26EurESzJDqHJC+QpPsJ4cO2sk9jtiOczKVmzbBFXpdEYkwup2Q+kcgkEYznqFPvFsieeFBezlZUdCohYiKUKwYyFeayAZUENz4jqolby1u8O1Vto2d43ZBHKzacYGlc6TkjBbiB3Vlt3NgbKuuk6O1BCFB57lwQyhhpwxAAzjHVila2xcaPOcEY89y5IPUSxJPDtrptDc6dlCWtyLeMwxROgU4YoW87zcYJBwTzOKsxTMTYv8AgVZfko6D8yaRR4BsVL8C7Xq6cd1zKP5qDbH3KubdCFvnDR46ADPRjPF1kjJOtWPcQOVbWe5WKNpZThUUs5GTgAZY9pooINzbXq6bvFxLn6VVtpbkJKqp5VdqqujgGXWAynII1DII6jmtRBMrqrqcqwDKR1gjIPhXHaF/HCoeVtKl0QHBPnOdKg45ZPDPKgyU33PdTTN5ZKTO0bykxoSxQhkPVggjmK1+zLZo4wskrSsM5dgATk8sLw4VZxSWraJ5oBvwM2Ux9Xo2/dlQ0dNBN9uFhcHsQH+JasyQNI2aobwn8Vn/AFUn0TV6L0R3D4Cqe3WxbTn/AApPomk9G+F+vHzgK2oNKRSSXXQR6EAwi6tWnqZgTxHUBVATq/oS7SmHaq6Ae4sq8KJ2e8FoIowZ4uCJ15wdI6q7fhLaj/jZ/Yf/AE1nR7MZ4mMVyT9vxfqEG3B9K32i3fN9QkFOIYBytL0HtGsHx6TjRX8JLbqZz3QyH+WmfeKH8lZ2/Rgk+sClHPxv+Z+8hflKr/xr+IdjxGQD36G4e+u22AfI/wClaUSy241MAvmvKgxgAYH21fO8MQ5pcZ7PJ3z8MUJ3m25E1uygS6w0ThTC4J0SK3q46qGMcTLPH/Hdq2IqBrna3aSorxnKnkSCD4EAiulafPm40lGhu80mmzuW7IJj/A1E6A78viwuB1ugiHtLsqAfPQx6ud55my39loR/8WKKWCYhjHZGo/hFUN7k0bPuQPyYHHguKKRDzF/RHwFDY7UqT0qGqgKkoqOamtYadccu/wCo0E21/v1ge3ylf/jz9VHAPR7z8DQPeHhebOPUZZ195gbFFaIVn7aCa4nuUkuHSOKVUVIgE1Axq4y2C35XV11oRWZF80LbSdFLydLEqKoJyzW8YTPYM8Seqszo9Pw1zGVddPc+ybCxnlmi6NnMLBCXkZ8g5GpSW4DII91dt3rIS2Sox9CSdVJ4kBZnCjwAqrsPd6W3u4mEkhRosykacF1YHQeGSp1OQeftoluYPxXPbNcN35mfjVx6u3xU4zhPLlcXHtLO74bfk2f0SwxoVYHUzAnzgeXA9YoxuhvL5UgkMekhijAcRkY4jrxxFXN6LG3kjAudIRmVRqOPOPo4PPNUN1EgikNskMsJI6VBKMdKvJmXiTw9U4PLhWnz9KZOy2q9s630itgy3kMhMnGZlL4UgnRGiafN6yeHXWofa13ePcW0EcCx6Y8PIW1dHNHqD6MYOQSMcMEUU2VtKF1u9ccccNvcSISQNLaVRnkIxgHUx8KL7Puo5kWWJgyOoKsOteOPbiizLy/YG0Nq+TyxQEs1sscSI0S+cDqRiGJGSmkY499WotmXkmz7u3RJo9PROiyLqd2CAyxK2ePyihgw4ediruz9+0ju74TSF4VkUQBBrOfRKKBzyRnj15rWbQ3ntoGCTSaH6PpSpB1KnVqAHmnJwAeZqmq5si1eOILJK8rc9UmnVx44OkAcOVXsVi737pVlHCk2pmDMyFBgOhC585SeAPAZ486N7p7dF5bJOAgLZyquH08eAJHI444qs0NGgm+rYsLnPXGR7yQBRo0G3wspJrOWOLi5CkD1gGBZR2EgHHuoQKwDCqOsKvwFJuPA9dZex3vtI0EcjXERXn5RE4bPXltOlu8HFXhvjYH+uQe98UIgYW2UclA91S00HG99gf65b/5g+2u0e8Vo3o3UB/6q/bVJEuum8aonbVt/eIf81ftqUe1rdj5s8J7pFP10RbJ76RFREoPEEHuINM8qjmwHeQKiHxTVz8pT10/eH21wn2jCnF5ol/SkUfXQWyazm9XyklnbevOJW/QhBf6eiiKbdtWOBcwE+yVftoXBKsu1HKsGENqgBBBGZZCW4j2IKtLC1vkfxG4HrJp/eKj66KEcB3fVQjfQ/ijjteEeMqUYf7fhQ2Rc0qTU1RFGpioCpCsNy6BwCuWAHncyB1e2g++xAihuFIbyaeOZgDklMFHxjnwbNFXUEYIz38aqDZ49UVqMbZnKY2Vvw62cf60ng2fo0Ls9raZ7gw3diRPIrgu76hhFQLpwBwx20dbZaHmiHvUfZXCXd2BvSgibvQVfDju1h8ROFxGPVLpJ+bbRgX2LFHp/iYmu2wLiC3tkikuoCV1ZYSKAcsTnnw50Obc60P8AVo/cMfCpR7n2oORboD7/ALackLn8TllHLMfaIj2c98trwfitws0Ui203SvGsilnUoVyozxKkg4qpb732l1fRS9MkUVsr4MpCNLJIMEAeqqjjx4miybrW4ORCme3FWhsKIjBiXHtFXkcvE+UsjeWtsUnjO2AsVxK8pjRUYDUwbngtnIHXjhyqFquy4iqR3V/IVjMSGJXYBSTqjGlMNxJODy1VtIdgwg5EMY7kH2Vcj2cg5Ko7hikYwviT2YDZ279skEsK221WSUJqk0Ih8w5UhNQxjPZ1USv7G3mk1yxbTwyRJMnQjTOIv6PpMEnv0kZrYCwTsHhUxZJ2UqE58uzFTRW3l9vcpYzJHHHJqxaMGZzpWPgOGFXVxrURbywjgtvddwtWX7KvC0Xspxap2UqDmnsoneBz6FldHv6NPjJUDty5PKwf9qeIfzGiYt09UVIQJ6opUHNILJvTKvB7N+5Z4m+LCuP4Qqx//HyE/wDQJ+nWg6JfVFLo17BTRLnszzbYXr2ZMO6OE/z1wbaVofS2dNnrzaofg1anQOwUtA7B4U0W5ZMXth17PlGO2yFRlu9msPOsHx7bI/UK1hiXsFLo17BTQuWDb7yc/JtPdBIvwrpFbbDJ/oUz/iRS5/iFbYwr6o8KXRr2VS5Y2SHYQ4GO1B9qEH4VO3k2HHxTyMH9EE/OK1ht17PCo+TgULlmpNp7HPAm1P8A0x/prlabT2VbyNLCUjLJobQrBSM59HGM5661XQ+35h9lIxn1j4ChfyZjbe3La6ijjt5kkZrm3BVT5ww+s5XmOC1qpD9dU22cmsPhdY5NpGoe/Ga7CPtJPfSi5TelUSaVQU6kKiKfFYdJSzUgajWY+6FCHhgjOcPdQq2GK5B1ZGQc8qI0N5tWCIZlmiQfnyKvxNCm34svyJWk/VRSSfRWsxtXc61O0YII0MKmCWXUhy2tXwrFmyWxnkeHCjuwd5Y4x5NeSxx3EbvE3JFfSoZZOxQyMPfViSltd7429C2vX7rVx85AFP8AhDct/R7NuO+V0iHvySfmrMy7xWs95NJcXhWC3KiCNJGCyEYLynR6fEYArdnakPRCcyJ0R0nXnh5xAHL2kDvoVQZ5btPn5PZoPzrh2+cRgVIXm1OXk1n3+Uv/APzrKbybXmNttGF45Jgl06q404hVWidNR5jGcAgdVegbMuHeNWkjMbHmpYN2ccjgc86Eho2zeR8Z7HK9ttL0xHt0FVY+7NGNk7TjuIlliJKNnGQQeBIIIPEcQasW584d9Z37nh/EY/0pv+69W0acUs1DNSBpaUlT5qOaQoiWaYsBzNKsx90qMNs+QH14OvHOVR9dCIFL3eS0iOmW6gU+qZFz4A5qg2+UDHEEdxO3V0UD4P7TAKPeaHbz7MhtLdIrOGKF55o4OkCDKBvTbURnJUEZz11nNn7VWyv1hluGa3tUnj6QknVqCuEOMgsrHA76rVaNsN45VeITWckSSSLGHaRDpZgdOoKTjOMd5rQ1kdv7UjuNmNcRnkI5gCRqXTIpAYAnBrWZzx7eNGZCdu7yQ2pRJBI0kgJRI42kZgCASAB7RQtt8H1BEsLouQWCNoRivLVhmyB7cV320NO0tnv6wuYvFVYD+Ghe5mjRdbRuCOlMk6uzcTFHGxAjHqjABx18KNUIo+05+OILRew/Lv7+SqfeakdiXh9LaUgH5kEanxOaDJ91C2wCY3BMhTSDqKoMfKtwwBxzp7B7Ku3e+YjN2WT5OBhFGVDM0kmjWchR5qYI499CpdpdiSFui++dz0pQsqkxg9gfAXiobGaJbt7SaeBWcaZFLRyr2SISr+4kZHsNY/Y23WuLzZsswRJZIrpSiHPmMoaJjxOM6TwNaHdjhPtFey7LY9jQxH5zmqkw0WaiTSpiaTKExqOaRNRqG5U9RpUKVqfNRDDtp81h0SzWd39OLaOT+zubdz3a8E/PWhBrhf2gmieJiQHGMjGV7CMjGRQA95tm3jXcNxZ9DlIpIm6UnA1MDnA51Qb7nnSSeUzzlrlmLO3RK0ZGnSFCNw4DkTVxNxLXnI9xI3rPcPn5iK6fgTbj0JbtP0bqTh4mkFpx7nw4u45AvQzmJsKAhTQgBII4LxGeHChFtsfY4kSMXIPRsCsRuCVzkEjGcHLAMRnmKKtuYjebJdXkkfXG8xKt7DgZI9lGRsW26PovJ4dGMaejXGPCrCWimw4iLoHLLdtqkGeGSoXzSOXLNPDu9CqyqFfE2nXmR+Onljj5nuxQ38EEX/d7m6t19SOXKjuDg6fdUo9zYebTXbN6xupAfAEAeFEsd2XYRwluiXSHcyMMkjUQASM+jnA4Dr40M3Htnis4lkUq3yhZTzGZGP11wO6UbcHuLt19Vrhse/Tgnxo3s6xjhQRxKFRc4GT18evjzqpa2DTg1AGpZqonmnzUM0qonmgu+dg89jPHGCZCupAOtlIZce8UYFPmpS2yVxttJ4BDLYXk2VQOGh05YAZYEkYOrjkUIu9lNIbXoNlvGkErSFHkjAk1DiG4k51BTk55V6IaVC2E23YXRt7hYdmwRtKmhjHKusjOeQUBsdma21i7GNC66G0rlcg6TjiMjga601UkD3x2JJdRJ0EvQzxN0kT9hwQQezIPOs3tDdy5nZmeytgzj5Rlu5VWQ8BlkUDUeHXXoFKpRcsRDuzcqqhYtmrhGjHyLkhWGGXOrJzx41OLdi7EomElnHJgLrS2LPgDTjLP2cK2eabNWktiLb7n+hg63To6uZAY40TDFSpI4dhIxyrvu9su5ivbotMzxsYizSRjMvyZ4qQQFK4APA1rmNRzQuTlqiabNNmoh6iTSpqKVKmpqqh7U601KsbtHWpilSrUdAqdKelSRKL/AM+akaVKpJB4/wDzwrq3KlSrTCS04pUqKepClSqJJqelSqIVdFpqVVExUZqalVkPUnpUqoY0qVKkiBqQpUqqOZpUqVYloqjSpVd1NTClSoSVKlSqj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4" descr="data:image/jpeg;base64,/9j/4AAQSkZJRgABAQAAAQABAAD/2wCEAAkGBxMTEhUTEhMVFhUXGBUXFxgXFh0YHRcdHRcXGhcXHR8dHSggGB4lHRgYIjEhJSktLi4uGB8zODMtNygtLisBCgoKDg0OGhAQGi0lHyUtLS0tLS0tLS0tLS0tLS0tLS0tLS0tLS0tLS0tLS0tLS0tLS0tLS0tLS0tLS0tLS0tLf/AABEIAMEBBQMBIgACEQEDEQH/xAAbAAABBQEBAAAAAAAAAAAAAAAFAAECBAYDB//EAFAQAAIBAwEEBQcFDAcHBAMAAAECAwAEERIFBiExE0FRcZEUIjJSYYGxI6GywdEHFRYkQmJyc4KSosIzRFNUY5PSJTRDVYOz8ISUo+I1pNP/xAAZAQEBAQEBAQAAAAAAAAAAAAAAAQIDBAX/xAAtEQEAAgECBAQFBAMAAAAAAAAAARECIUEDEjFRE3GhsQRhgZHhMpLR8SJCUv/aAAwDAQACEQMRAD8A9A1t6zfvGnDn1m/eP21ECshabfmfab24ZWiVpEaMJxjCqGEzPy85jjTWFbPWfWb9404Y+s37xoCd7LLAPlCYMhhB441hdTDPYARx5ca57O3wt57vyWE9J8l0vSLgp1eb2541YGj1H1m/eNLpuOnWc88auOO3Gc4qLZwcc8HB7DjgfbxrzDZ+1rfZ8khvY2baCAnpOl6TpwxwAnHEYx+SRwxRKep5PrN+8afUfWb94152u9tzLcQTW9s/QyjoSksgVWf01ZcZ0nAYcR52RRHaX3QIFgUxEG4k4LG//DfWEIlx6OCc+0CqlNoCfWbxNSBPrN4mhG621DdW0czAKx1KwHEalYqxU9akjIPYaL0lLPk+s3iaXH1m8TTVIUDjPrN4mlx9Zv3jT4p8UUhn1m8TT4PrN+9SFPVQ2D6zeJpYPa3ialSoG0n1m8TTYPrN4mpYpEUEePrN4mlx9Y+JqWKaqiOD6zeJpYPrN4mpGo0DcfWPiaYg+s3iacikTQ2R4+s3iabJ9ZvE1I02KIbJ7W8TUdR9ZvE1Ko4pamJPrN4mm1H1m8TUjUSKlrBtTes37xpUqVXUVGlUHBYA9hIFZ1dmgttAGRYluWUo6suoDolV258OIPA1f2puzaXD9JPbo74A1NnOByHA1WTcjZw/qkXvBPxNYbALvcvZcEDO7Z6ONuJm4M2kgMVBxqJxwHYKq7uxbNWC2lN6lvMYIlmEc6oXwM4cDiDnnyNa5NzdnjlZwe9M/GiFtsW2TglvCvdGo+qkFh4312eOV1G3sXU5+YGgsV7szo3ijs5pEkJL6bSQlznmXYZ9+a19y8MKNIwVVUZJCcfcAMknsFC/wvQ+ha3z9mLZlz+9iqgfb3UKoqQbLu9KOsijouj88cmJZhk+01U3j2ZdXqgLs2GNukRy8syamCsCUIReTDgeNGzvPL+Tsy9Pf0a/FqnHvJMTj72Xg7fOi4e30+X2UTohAdpBQqQWMagYCiSQhR1AYUCuoO1Oyy8ZKILtZQMypLCMZJkj4DvZCyj3miETBlDKQQQCCDkEEZBHbRAENtP1bL96T7Kl/tPssh/mVoQKmE4UVnP9p9ln4yVIjafbZj3SVoFYdo8QajJOi+k6L3sB8TVSQIptP17MfsSH66XkG0G9K8gX9C2z9J6PxzI3oujdzA/A106M0GdGxLk+ltGb9iKNPqNON22PO9vD/wBQL8FrQBacCljPNuup53V4f/UMPhTfgnF/bXf/ALmT7a0ZUU4WhbODddRyubwf+oY/GmO7HZd3gP6/PxFaXTUStC2bO7cnVf3Y/aU/Fab8HJOu/u/3l/01pdNRYYojNnd2Xqv7sftIf5agd37nq2lcfuRH6q0h7x40tNUtmvvHd/8AMpv8mKkNhXX/ADGf/Ki+ytJpqOmiWzh2PeDltFv2rdD8DTfem9/5h/8ArJ/qrQkUiKLbO/ei9/5gfdbJ/qpvvXfj0b9D+nbD+VhWiqJpJDO+R7S/vdt/7Zv9dKtDSpSqwp6iKktYVJTUlFRFTZSQQpwcEA4zg44H24qqze29saZZT/w7KFppOxpmX5FPcCWx2kUA2VvPtCAg36EoLe4ccBqkaPS4bI5DDhfdWom2WlrauhgmuhI3yoCa3lY83fkMcAOwAAVA70jrsb3lgZg555rz4fCgDWu/00gZo7TIjtxNKpZlZWJI0gFfOHAHuNXN396BcI862zGcREMEOVYpKVSMMe0nVkjgCatz7xSlWCWF6rFSFfo0Ok4wDjVxx2eyhu7+3o7cz+ULc65ZelKizlAU6VUgadQOdOefXVStF603humu7aKSJII5OnSRGGpjJHklVIIGgr5wbBBANFrK5S3gKNluikMCKObHOYkH7JXjyABNC5d79mdIs0mpZUBUPJbSqyg8wCU4A1x2btSO92gHgGYbcOXcei8jDRGR2kJq7uFBy2hvBNFJL05lMcLxLKYXWNYzJjSqjHSTYBGSDx6hWrl2LA4xJGJP1jM/0iaB3+63SXFzcYjLyRxiBmUt0MiqylyOvqx3UB2lsraFqkNpBcZjnmQCd2PSRvoLMmBxKMULZznjiqnVqZt39moQrRQIx5DIQ+7zgaHbw7Os7RI2SygdpZBErS+ghIJBdmyQDjA7TUt29xkt5JZJnFyZQuekjBwcksRnPPNG9u7NaaDoIxCAeBEsZkTTjGMBhg8eBzwogHszd5F6U3tlaYTzkkgTGpcDzdAy+ofPROwurAKjRyCMM2hR0joS3qaSeB4jgRVX8G7jyWFPKW8pgWRY5gMA6uADA5JAAHtOKydpuDercdNMsNySQxLTsnnAg6uCEnkOFVW129tG5W4gs7bSDOjt00mW6PQw14HJjpPAGgNndmW5WDy6+LMZAkiiNY2MeekAUDKgcskYNH9vQXBhiuAim4tpOl0RsSGXBWVASBklTnvArIbI2NczWZ8hEccklxMJJ84k6LUWQH8pSCdJXgeFDZsfwW7bu8LHmemxn3YxT/gsv95vM9vTn7MViLm423dSXVvENPRlYn0uoEZCqwKsTqJI8c4rc7KtbxrhpZjJHCscapExQ6m0/KO+nODnGMHtqpMAJtlkuTBE1/P0bhJpfKNCRHGcdWsgEcB20bXc+2/KM7+xriQj40H3nleK6LWuInkUpNI7osLArwlPnaukU4GccaB2W0Z4dUf31tXZlGX1F2jKIwRFGMNqOCX4cqWU2TbnQDiklzGeopcP5vcCSMeysxeRsoJvEjuJxeQ2qtIuQIm0nUFBwCVOc9tUrmymlj6KK+wrxx62aSZir51S8Anna2/KBAAAAFWN6JZhPbyxr0i5hkkVUkkCyRKVX8kMQQQfdRaa+XdWwHO2hGTgcMZ7uNUn3SsAyr5ylslEE7qCOvSNXLurLbyW77QeJ5pGiSNGwiWtyx1k+lgxjHV19XOg77MGiON7i5LRSNpJtLg6EwoQx+aNDALy5camqV82n322LaWdoZlRi+uNV1SyNkF1D8Q3DzdVSEMET2U1hJJ0c1x0LjpGZGXQ5OVbk2V59tCTbwC2ubVHvpTMoSIvA4WIK2peDEAnVk5GOqi+8O8tq8KRSNJbTRtHJG0kJK606zoJ4HiPfSVpuyKbFY22+6BCF+UmtS3ajTAeBiJHdmuUv3QRjzfJnPUqSTE47ugzSLZptiKjprC2+/0pYao7VVJGrVJKhUZ4tl49PAVvopEdA8bKynBDA5BHaKSVMOOKVSZaei2oVJTUBUlNc2rdFrO3DtPtIQ63EUEAeRFYqHkkJChtJBOFGcd1aHt7qAbrjN1tJzz8pVPcsKYHzmruLN1ujaudREqntSeVfg9QG6gUfJ3l9H3XBf8A7itQ7ezab+UeTxtcBlg1otvwaSRmITJI0hFAJOrhxrQ7L2grQJI8sTeaA7qw0awMOAc44MD4UFB92JG4NtG+I9jxp86xg/PUxukMaWvL9h2eVEfOADVuPeO0LRqtxEzS/wBGFbJbjjIx7eGaD7/STKIm6aSG0BPlDwlRKpyNDecDlB1gcaAjDuZZDGYBIR1ys0hPtJYnPvo7DCqgBVCgcAAMAe4cqx28u+SWcSqkgllXCuXRjqIUHBKAKrsCG7MHOKnu7vVcXdrNcdFFAEYdG8rHo2XPnaj1Ecs8s1RswK43VmkmjWM9G4kTqwwBAPt4E8K7KakKMpYpCkKQqKlTgVGnFWJRLFVrjZ8T8XjVj7VHxqxVK82ksciRBWeR+OlMeaucGRiSAqjxPVmtChNujZEk9Aqk8yjMhPvUjNcvwKtD6SyuPVeeVh4F8UD38hknu1t4kkdxas8WhggjlMoCzMSRwXHt7qqL904maGGOAvxCSsxClmHmkpg4xq62oVLU2uwNmpKY0trbpVAcr0algp4BuI5dVG44FUYVVUfmqB8BWR2LvsJ5lBhdUkZ4VOBlZI0LyKxB48sDHZ7aE7D37uWjlllgaTVJohjjXijDGI3A4rqByGPAlTyzVSpej0iKD2G2Hkjmk8nkUIT0asNLy4UEnB9Hzsjj2VTh2zfsM/e/AOOBuE1eGMfPUGjNI5rPnbdyvF7CUD82WJv5hUV3nGcNa3QPZ0Yb6LGqjQNUHjB5qD7h9lBTvXAPTWeP9OBx8+CKX4WWX94Qd+ofVQFeiX1V/dH2U6xgcgB3AD4VQstv2srBY542Y8gG4nuB50QNEAN/FzYTE8l6Nz7QsilgfZjNHEAGAowByA5cqHb02/SWVynrQyj36SR8KsbKn1wxP60aN4qKNdlk0qTdXdSrOgHipA1AVMVlqEl5HuoFsjzNpXsfVItvcD3qY2+iKPgc6A3Q07WtG6pLeeM+0o6uvxNRpY2nBb9M7y3CRmS3Nu69IqEgtkMCTkEZI99ee76bBtYVtYrS4UW8kyxzIJUkwX0qZuJOk6QQTy7qsmCNYvKGSLLbVZJndFJ6LWRpJI9Hrqrt/b0DW5ls7GFQZ3iVuhifUgjbzyDxjOrivAghT3VVbndXYVjbOTbTB20hADMsmldRbAA5ZJzR/aGyIJ9BnhWTQcpqGcHhxx7hzrynZu1oposybJhY6oI08wxli/BpdQTAXVjlyzR7eXYEEFoJBbOtxI6QxxvdSukcjtpU8HwVHPlVlKbq62TDKrLLCjqxDMCgIJAwGPtwAM9lQstg20RYxQomsYYKMKR7V5fNXmp2Sse0LfZpDy5RXlka5nXV5rNJpRXCry4AZ5ire1LCE3NtBZswW4DEObu54FSdQ6MNnGF4MSBSEeolfdUDcovpOg7cuB8TXme27W0t7tLVrQujGHM8txOyIHyGD5JwxIwozxJGatWlhaNeLCthbKi3c9s2UySFtxKj5PokngR2VdEpvJtr26DLTwgdpkX7aoHfCwH9bg9z5+FZaGfZOHgdEDs0kZdbboig1aQdSrpTB4ByePDPOj25WdM8Eul5LaZoek0KC66VdGOBz0sAe6lCw2+uz/75Ce5s/MKK7K2pDcJ0kDh0yVyO0cxx6xWBO0JrW8uI4bZ5Fa/jZ2SNWwkka+YQeK+tqGBwrT7irpglX1bq8GOz5diPmNNiYaOs/ss/7Svs/wBnZ4/R0yfXmtDis/brjas359pbk/sySgfGiCLbJXytbvUwdYjDp4aSC4cE8M5Bp9lbIit00RIANTvx4nLsWbiePMnhRCoTDzW7m+FWtCNZoyQqOSgcSeA6zzPfSVAM4ABPPHX39tZfd2znktone+nyyKeUfhxTJ8aItsuXiXvp9PPlEgHvCVLd54OMTXN6SMMKZRgVmEe3Y4O0pG9nTKvzhRnxrpJZ2XJ7pjntu2+phUtfAiOt/t/popEyOVV44uNCI9j2TcFbPsFy5+D1w27u/CtvM8fSqyxsy4nk5gZBwWwatykcLhzlGNzF98fy0pzUCB2DwqFm2Y0PaiHv80V0NV550Ur/AGZFOpSVAwPXjBB6iDzBFD907tntwspJliZ4ZCeZKNgN710n30cNZ+wHR7Quo+qVIrgd/wDRyfRU++hsMzrlWB61YeKkUH3PY+RW2f7IDwyPqozJyPc3wNBdzj+I236v6zVNhrspVI01KSw4VMGoVIVzbh0HI91At4vNutmv2XEie5oH+wUfHI0C3uGDZP6l5F/Err9dTeGoc5dzULyEXFyiSOZDEjhUDN6R9HPHvrlZ7iwwrphuLmJDxKrIuD7Tle/xq3v3IyWbSKSOjlgkYqcHQsoL+7Gc1U3o3ki03MKFHeNrdTG2CLgTYIiTBzkqefURVHS43dhjVBNeXelmWNAbhkGo+io0AVO53FtZBoeS5IyDhrqRvOHEekx4isrvvvH06WcNrDIWMqy40nKGGQp0eADxDKcnqArltGS+N1PcSRGFYprK4khQmUsNRTWrAeqDqAHHhwpqNsdy4SwczXZcDAbp21AdgPMVP8GVzlby6BHDPTgkeI+ap7c2gs+zbqS1fVmGXSVyCCo4jHNWGCCOYrC72bMhjGz/ACWFQLjoy8hEj8Dp5kHryfbVTq242JJyXaU/c3RP8xWpHY9ypz98SCTnJgiyTjGeXE44VkLndu2faNuixvDHIjFY1jdGBjL6zLq4hXxgMCDy7a2iblWXXb6v03dsd2W4VUROxLsgg3wIOcg20eCDx49vbVTZu789urLHtBV1MztmJCWZuZJLZP2AVdG5Fn/ZufYZpMeGrFCN892LSGykkjgVWUxEsMkhekXWOJOcjNBcg2bMsjOm0Y+kmKgnooyXKLgcA3EgdlFt29kyW/T9LKJWllMuVTQBlQDge3Ga8t3bghhZpVilMlvdhjI0OgRxElWRznzTpcNggcuuvaqJKVZ+Q42ov59of4Zf/tWgxQDaRxtG0PrRXK+GhqqD2KZ+R7j8KcU0reae4/Cmy49YYaOKPyW0ZoFkPQDzpZCkSDPMn1uIxgZqp5DHI4AlaXHHo7eNpkXv6RitaLZEEHkVrJOI8RxqVZ8YUkc+PCrcW8Vp+TKuO0KwXxxisVD6UcfPG+TGZ6+XX6+lAs20pAvRDQeoB7Vwyj9WAUPiBUEJUY1SjPbs9cnuwMD30eO8UJ4R9JKeyKNm+fGkeNMu0LnGRZtjs6ZNXhyHjVpnxMo/1iPOYj3BoNldIcFJlJ/Kltogvv04ZfGtHPbfIMn+Ey/wkdfHxqudrsvGS2uF7o9f0CauXEvyTvxA0M3EYPok8QeVWIhw4mec5480Uqbvy6rWBu2KP4AVeofu2mLO3H+FH9EGiNHn4n6580aAbf8Ak7mzuOou9s57FlXK/wAaL40fzWf384WMz9cXRzA9hjkVvtqswM3RwjnsRz/CaE7qLiyth/gr84oltZvkZiP7KU/wGqewBi0t8f2Mf0BVTYSNNTk0qAaKkDUc04rm0754eHxFA98vRtF6zeQY92o0c6vePiKBb2n5XZ69ZuwR+zE5NRocv5Y1jczFRGFYvq5aPyiQeYqls3YFpHpeKCIEZZX0hmGQOIY5bljHHgBWc37LrcwaIml6W1vYCikAnUAc8eGBzqhurtG7MPTXNvJ+KxxLCiiRDIraVYsM6ZTjjxGRVhaejoijsHM8APefE86aO5jLtGGBkQKWXrAbOkn2Hj4V5tFtXaNxtEaLVEa36VMOxACSBWXpCCeJ0gjHXV3YljtGTaLT3BMA6PA0KrKyiTzYievrOefdSEp6AY1wwIGGzq5AHIw2e3PaazVvupZoAvTzlV4KnlsgVAPRQKrgAAcAKJb32zSWN0icGaGTGO0DP1V5k1zao6J5FaFW+98iM0GSYpgFl1Mfyg3HJ7asFaPSU3Zsjx0aj29PIT4681IbsWfqsPaJ5AfHXTDdCw6rWIfojHwPGpDdGx/usfgftozbkd17Y8FluAfzbybP/cqnfbuWTK0ct3Nhhhle9Y5HYVZsHwomN0LLqtIh7QmD4jjQHfnYttBbwtHBGuLq3DaYwWZTq1AcMscch1kCrawqS7CsyZYo9rFWnKiZS8TtKRjCkkZ5cOBr0aMY8K8PtLpktJ4RBNJGl7AEd1RWjUyI3RMvBw7Enhy4ivcEPXVSYSJoDvHwnsH7J3Q/txN9YFH6z++Z0wxP6lzat4yBT9KqQ0AqtfPiKQ/mP9E1YNVNrPpglbsjc/wmpPRrh65R5sxfdGlpZsRb6ujjVWmBbSNAJKIB57Z6vbSiu5COFxeEfmWaoPdqXlReO8ggt4OndVxGgXPEnCjOkcz7qdd4ojyScjqPQScf4ay9sZ51phfz+vkGC8nUcZrkDtksw30PrFcllaQ8Xvrj2Ivk6fy58aMjboPowXLDt6Ej6RFP9+H/ALpcY7SEHzFs00OfONeSPvEfxPqpQpECNUN1CcjDa3PHPDJRzw76L7bP4vN+qk+gaqDa0h9G0nP6RRfi3Gn2reZtJnKsvycgKtwIOCMePWKuzjPNPExme/e1jZPC3h/Vx/RFWS1V9nxlYYlPMJGD7lFdjVl5sp1ks0K3rh12V0nrQTD+An6qJ1T2z/u8/wCql+g1EjqqyTFrBn7bYnxirpsQfi0A7IY/oChWz42XZR1MWzakj2fI8qK7K/3eEf4SfQFUnovE09RLUqAeKkKhUlNc2lgHgO8UD3hGbzZ69kk7+ELD+ajYPAd4oJtbjtCx/Quj/Co+uijxiBIJAyM4OOI7cHqqNzdLGFLkjUwQEKW85vRzgcBnrPD21nfugq5t40AlMTyqtx0Kln6MAnCgcfOYAE+2hm7ew74ymWSSaKLopOgiM5LxEt5iSA5Egxk8ckcKQoxsGzuxe3E08SoskUK6lcMruhI1KPSXKniDy9tGNrbUW26EurESzJDqHJC+QpPsJ4cO2sk9jtiOczKVmzbBFXpdEYkwup2Q+kcgkEYznqFPvFsieeFBezlZUdCohYiKUKwYyFeayAZUENz4jqolby1u8O1Vto2d43ZBHKzacYGlc6TkjBbiB3Vlt3NgbKuuk6O1BCFB57lwQyhhpwxAAzjHVila2xcaPOcEY89y5IPUSxJPDtrptDc6dlCWtyLeMwxROgU4YoW87zcYJBwTzOKsxTMTYv8AgVZfko6D8yaRR4BsVL8C7Xq6cd1zKP5qDbH3KubdCFvnDR46ADPRjPF1kjJOtWPcQOVbWe5WKNpZThUUs5GTgAZY9pooINzbXq6bvFxLn6VVtpbkJKqp5VdqqujgGXWAynII1DII6jmtRBMrqrqcqwDKR1gjIPhXHaF/HCoeVtKl0QHBPnOdKg45ZPDPKgyU33PdTTN5ZKTO0bykxoSxQhkPVggjmK1+zLZo4wskrSsM5dgATk8sLw4VZxSWraJ5oBvwM2Ux9Xo2/dlQ0dNBN9uFhcHsQH+JasyQNI2aobwn8Vn/AFUn0TV6L0R3D4Cqe3WxbTn/AApPomk9G+F+vHzgK2oNKRSSXXQR6EAwi6tWnqZgTxHUBVATq/oS7SmHaq6Ae4sq8KJ2e8FoIowZ4uCJ15wdI6q7fhLaj/jZ/Yf/AE1nR7MZ4mMVyT9vxfqEG3B9K32i3fN9QkFOIYBytL0HtGsHx6TjRX8JLbqZz3QyH+WmfeKH8lZ2/Rgk+sClHPxv+Z+8hflKr/xr+IdjxGQD36G4e+u22AfI/wClaUSy241MAvmvKgxgAYH21fO8MQ5pcZ7PJ3z8MUJ3m25E1uygS6w0ThTC4J0SK3q46qGMcTLPH/Hdq2IqBrna3aSorxnKnkSCD4EAiulafPm40lGhu80mmzuW7IJj/A1E6A78viwuB1ugiHtLsqAfPQx6ud55my39loR/8WKKWCYhjHZGo/hFUN7k0bPuQPyYHHguKKRDzF/RHwFDY7UqT0qGqgKkoqOamtYadccu/wCo0E21/v1ge3ylf/jz9VHAPR7z8DQPeHhebOPUZZ195gbFFaIVn7aCa4nuUkuHSOKVUVIgE1Axq4y2C35XV11oRWZF80LbSdFLydLEqKoJyzW8YTPYM8Seqszo9Pw1zGVddPc+ybCxnlmi6NnMLBCXkZ8g5GpSW4DII91dt3rIS2Sox9CSdVJ4kBZnCjwAqrsPd6W3u4mEkhRosykacF1YHQeGSp1OQeftoluYPxXPbNcN35mfjVx6u3xU4zhPLlcXHtLO74bfk2f0SwxoVYHUzAnzgeXA9YoxuhvL5UgkMekhijAcRkY4jrxxFXN6LG3kjAudIRmVRqOPOPo4PPNUN1EgikNskMsJI6VBKMdKvJmXiTw9U4PLhWnz9KZOy2q9s630itgy3kMhMnGZlL4UgnRGiafN6yeHXWofa13ePcW0EcCx6Y8PIW1dHNHqD6MYOQSMcMEUU2VtKF1u9ccccNvcSISQNLaVRnkIxgHUx8KL7Puo5kWWJgyOoKsOteOPbiizLy/YG0Nq+TyxQEs1sscSI0S+cDqRiGJGSmkY499WotmXkmz7u3RJo9PROiyLqd2CAyxK2ePyihgw4ediruz9+0ju74TSF4VkUQBBrOfRKKBzyRnj15rWbQ3ntoGCTSaH6PpSpB1KnVqAHmnJwAeZqmq5si1eOILJK8rc9UmnVx44OkAcOVXsVi737pVlHCk2pmDMyFBgOhC585SeAPAZ486N7p7dF5bJOAgLZyquH08eAJHI444qs0NGgm+rYsLnPXGR7yQBRo0G3wspJrOWOLi5CkD1gGBZR2EgHHuoQKwDCqOsKvwFJuPA9dZex3vtI0EcjXERXn5RE4bPXltOlu8HFXhvjYH+uQe98UIgYW2UclA91S00HG99gf65b/5g+2u0e8Vo3o3UB/6q/bVJEuum8aonbVt/eIf81ftqUe1rdj5s8J7pFP10RbJ76RFREoPEEHuINM8qjmwHeQKiHxTVz8pT10/eH21wn2jCnF5ol/SkUfXQWyazm9XyklnbevOJW/QhBf6eiiKbdtWOBcwE+yVftoXBKsu1HKsGENqgBBBGZZCW4j2IKtLC1vkfxG4HrJp/eKj66KEcB3fVQjfQ/ijjteEeMqUYf7fhQ2Rc0qTU1RFGpioCpCsNy6BwCuWAHncyB1e2g++xAihuFIbyaeOZgDklMFHxjnwbNFXUEYIz38aqDZ49UVqMbZnKY2Vvw62cf60ng2fo0Ls9raZ7gw3diRPIrgu76hhFQLpwBwx20dbZaHmiHvUfZXCXd2BvSgibvQVfDju1h8ROFxGPVLpJ+bbRgX2LFHp/iYmu2wLiC3tkikuoCV1ZYSKAcsTnnw50Obc60P8AVo/cMfCpR7n2oORboD7/ALackLn8TllHLMfaIj2c98trwfitws0Ui203SvGsilnUoVyozxKkg4qpb732l1fRS9MkUVsr4MpCNLJIMEAeqqjjx4miybrW4ORCme3FWhsKIjBiXHtFXkcvE+UsjeWtsUnjO2AsVxK8pjRUYDUwbngtnIHXjhyqFquy4iqR3V/IVjMSGJXYBSTqjGlMNxJODy1VtIdgwg5EMY7kH2Vcj2cg5Ko7hikYwviT2YDZ279skEsK221WSUJqk0Ih8w5UhNQxjPZ1USv7G3mk1yxbTwyRJMnQjTOIv6PpMEnv0kZrYCwTsHhUxZJ2UqE58uzFTRW3l9vcpYzJHHHJqxaMGZzpWPgOGFXVxrURbywjgtvddwtWX7KvC0Xspxap2UqDmnsoneBz6FldHv6NPjJUDty5PKwf9qeIfzGiYt09UVIQJ6opUHNILJvTKvB7N+5Z4m+LCuP4Qqx//HyE/wDQJ+nWg6JfVFLo17BTRLnszzbYXr2ZMO6OE/z1wbaVofS2dNnrzaofg1anQOwUtA7B4U0W5ZMXth17PlGO2yFRlu9msPOsHx7bI/UK1hiXsFLo17BTQuWDb7yc/JtPdBIvwrpFbbDJ/oUz/iRS5/iFbYwr6o8KXRr2VS5Y2SHYQ4GO1B9qEH4VO3k2HHxTyMH9EE/OK1ht17PCo+TgULlmpNp7HPAm1P8A0x/prlabT2VbyNLCUjLJobQrBSM59HGM5661XQ+35h9lIxn1j4ChfyZjbe3La6ijjt5kkZrm3BVT5ww+s5XmOC1qpD9dU22cmsPhdY5NpGoe/Ga7CPtJPfSi5TelUSaVQU6kKiKfFYdJSzUgajWY+6FCHhgjOcPdQq2GK5B1ZGQc8qI0N5tWCIZlmiQfnyKvxNCm34svyJWk/VRSSfRWsxtXc61O0YII0MKmCWXUhy2tXwrFmyWxnkeHCjuwd5Y4x5NeSxx3EbvE3JFfSoZZOxQyMPfViSltd7429C2vX7rVx85AFP8AhDct/R7NuO+V0iHvySfmrMy7xWs95NJcXhWC3KiCNJGCyEYLynR6fEYArdnakPRCcyJ0R0nXnh5xAHL2kDvoVQZ5btPn5PZoPzrh2+cRgVIXm1OXk1n3+Uv/APzrKbybXmNttGF45Jgl06q404hVWidNR5jGcAgdVegbMuHeNWkjMbHmpYN2ccjgc86Eho2zeR8Z7HK9ttL0xHt0FVY+7NGNk7TjuIlliJKNnGQQeBIIIPEcQasW584d9Z37nh/EY/0pv+69W0acUs1DNSBpaUlT5qOaQoiWaYsBzNKsx90qMNs+QH14OvHOVR9dCIFL3eS0iOmW6gU+qZFz4A5qg2+UDHEEdxO3V0UD4P7TAKPeaHbz7MhtLdIrOGKF55o4OkCDKBvTbURnJUEZz11nNn7VWyv1hluGa3tUnj6QknVqCuEOMgsrHA76rVaNsN45VeITWckSSSLGHaRDpZgdOoKTjOMd5rQ1kdv7UjuNmNcRnkI5gCRqXTIpAYAnBrWZzx7eNGZCdu7yQ2pRJBI0kgJRI42kZgCASAB7RQtt8H1BEsLouQWCNoRivLVhmyB7cV320NO0tnv6wuYvFVYD+Ghe5mjRdbRuCOlMk6uzcTFHGxAjHqjABx18KNUIo+05+OILRew/Lv7+SqfeakdiXh9LaUgH5kEanxOaDJ91C2wCY3BMhTSDqKoMfKtwwBxzp7B7Ku3e+YjN2WT5OBhFGVDM0kmjWchR5qYI499CpdpdiSFui++dz0pQsqkxg9gfAXiobGaJbt7SaeBWcaZFLRyr2SISr+4kZHsNY/Y23WuLzZsswRJZIrpSiHPmMoaJjxOM6TwNaHdjhPtFey7LY9jQxH5zmqkw0WaiTSpiaTKExqOaRNRqG5U9RpUKVqfNRDDtp81h0SzWd39OLaOT+zubdz3a8E/PWhBrhf2gmieJiQHGMjGV7CMjGRQA95tm3jXcNxZ9DlIpIm6UnA1MDnA51Qb7nnSSeUzzlrlmLO3RK0ZGnSFCNw4DkTVxNxLXnI9xI3rPcPn5iK6fgTbj0JbtP0bqTh4mkFpx7nw4u45AvQzmJsKAhTQgBII4LxGeHChFtsfY4kSMXIPRsCsRuCVzkEjGcHLAMRnmKKtuYjebJdXkkfXG8xKt7DgZI9lGRsW26PovJ4dGMaejXGPCrCWimw4iLoHLLdtqkGeGSoXzSOXLNPDu9CqyqFfE2nXmR+Onljj5nuxQ38EEX/d7m6t19SOXKjuDg6fdUo9zYebTXbN6xupAfAEAeFEsd2XYRwluiXSHcyMMkjUQASM+jnA4Dr40M3Htnis4lkUq3yhZTzGZGP11wO6UbcHuLt19Vrhse/Tgnxo3s6xjhQRxKFRc4GT18evjzqpa2DTg1AGpZqonmnzUM0qonmgu+dg89jPHGCZCupAOtlIZce8UYFPmpS2yVxttJ4BDLYXk2VQOGh05YAZYEkYOrjkUIu9lNIbXoNlvGkErSFHkjAk1DiG4k51BTk55V6IaVC2E23YXRt7hYdmwRtKmhjHKusjOeQUBsdma21i7GNC66G0rlcg6TjiMjga601UkD3x2JJdRJ0EvQzxN0kT9hwQQezIPOs3tDdy5nZmeytgzj5Rlu5VWQ8BlkUDUeHXXoFKpRcsRDuzcqqhYtmrhGjHyLkhWGGXOrJzx41OLdi7EomElnHJgLrS2LPgDTjLP2cK2eabNWktiLb7n+hg63To6uZAY40TDFSpI4dhIxyrvu9su5ivbotMzxsYizSRjMvyZ4qQQFK4APA1rmNRzQuTlqiabNNmoh6iTSpqKVKmpqqh7U601KsbtHWpilSrUdAqdKelSRKL/AM+akaVKpJB4/wDzwrq3KlSrTCS04pUqKepClSqJJqelSqIVdFpqVVExUZqalVkPUnpUqoY0qVKkiBqQpUqqOZpUqVYloqjSpVd1NTClSoSVKlSqj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6" descr="data:image/jpeg;base64,/9j/4AAQSkZJRgABAQAAAQABAAD/2wCEAAkGBxMTEhUTEhMVFhUXGBUXFxgXFh0YHRcdHRcXGhcXHR8dHSggGB4lHRgYIjEhJSktLi4uGB8zODMtNygtLisBCgoKDg0OGhAQGi0lHyUtLS0tLS0tLS0tLS0tLS0tLS0tLS0tLS0tLS0tLS0tLS0tLS0tLS0tLS0tLS0tLS0tLf/AABEIAMEBBQMBIgACEQEDEQH/xAAbAAABBQEBAAAAAAAAAAAAAAAFAAECBAYDB//EAFAQAAIBAwEEBQcFDAcHBAMAAAECAwAEERIFBiExE0FRcZEUIjJSYYGxI6GywdEHFRYkQmJyc4KSosIzRFNUY5PSJTRDVYOz8ISUo+I1pNP/xAAZAQEBAQEBAQAAAAAAAAAAAAAAAQIDBAX/xAAtEQEAAgECBAQFBAMAAAAAAAAAARECIUEDEjFRE3GhsQRhgZHhMpLR8SJCUv/aAAwDAQACEQMRAD8A9A1t6zfvGnDn1m/eP21ECshabfmfab24ZWiVpEaMJxjCqGEzPy85jjTWFbPWfWb9404Y+s37xoCd7LLAPlCYMhhB441hdTDPYARx5ca57O3wt57vyWE9J8l0vSLgp1eb2541YGj1H1m/eNLpuOnWc88auOO3Gc4qLZwcc8HB7DjgfbxrzDZ+1rfZ8khvY2baCAnpOl6TpwxwAnHEYx+SRwxRKep5PrN+8afUfWb94152u9tzLcQTW9s/QyjoSksgVWf01ZcZ0nAYcR52RRHaX3QIFgUxEG4k4LG//DfWEIlx6OCc+0CqlNoCfWbxNSBPrN4mhG621DdW0czAKx1KwHEalYqxU9akjIPYaL0lLPk+s3iaXH1m8TTVIUDjPrN4mlx9Zv3jT4p8UUhn1m8TT4PrN+9SFPVQ2D6zeJpYPa3ialSoG0n1m8TTYPrN4mpYpEUEePrN4mlx9Y+JqWKaqiOD6zeJpYPrN4mpGo0DcfWPiaYg+s3iacikTQ2R4+s3iabJ9ZvE1I02KIbJ7W8TUdR9ZvE1Ko4pamJPrN4mm1H1m8TUjUSKlrBtTes37xpUqVXUVGlUHBYA9hIFZ1dmgttAGRYluWUo6suoDolV258OIPA1f2puzaXD9JPbo74A1NnOByHA1WTcjZw/qkXvBPxNYbALvcvZcEDO7Z6ONuJm4M2kgMVBxqJxwHYKq7uxbNWC2lN6lvMYIlmEc6oXwM4cDiDnnyNa5NzdnjlZwe9M/GiFtsW2TglvCvdGo+qkFh4312eOV1G3sXU5+YGgsV7szo3ijs5pEkJL6bSQlznmXYZ9+a19y8MKNIwVVUZJCcfcAMknsFC/wvQ+ha3z9mLZlz+9iqgfb3UKoqQbLu9KOsijouj88cmJZhk+01U3j2ZdXqgLs2GNukRy8syamCsCUIReTDgeNGzvPL+Tsy9Pf0a/FqnHvJMTj72Xg7fOi4e30+X2UTohAdpBQqQWMagYCiSQhR1AYUCuoO1Oyy8ZKILtZQMypLCMZJkj4DvZCyj3miETBlDKQQQCCDkEEZBHbRAENtP1bL96T7Kl/tPssh/mVoQKmE4UVnP9p9ln4yVIjafbZj3SVoFYdo8QajJOi+k6L3sB8TVSQIptP17MfsSH66XkG0G9K8gX9C2z9J6PxzI3oujdzA/A106M0GdGxLk+ltGb9iKNPqNON22PO9vD/wBQL8FrQBacCljPNuup53V4f/UMPhTfgnF/bXf/ALmT7a0ZUU4WhbODddRyubwf+oY/GmO7HZd3gP6/PxFaXTUStC2bO7cnVf3Y/aU/Fab8HJOu/u/3l/01pdNRYYojNnd2Xqv7sftIf5agd37nq2lcfuRH6q0h7x40tNUtmvvHd/8AMpv8mKkNhXX/ADGf/Ki+ytJpqOmiWzh2PeDltFv2rdD8DTfem9/5h/8ArJ/qrQkUiKLbO/ei9/5gfdbJ/qpvvXfj0b9D+nbD+VhWiqJpJDO+R7S/vdt/7Zv9dKtDSpSqwp6iKktYVJTUlFRFTZSQQpwcEA4zg44H24qqze29saZZT/w7KFppOxpmX5FPcCWx2kUA2VvPtCAg36EoLe4ccBqkaPS4bI5DDhfdWom2WlrauhgmuhI3yoCa3lY83fkMcAOwAAVA70jrsb3lgZg555rz4fCgDWu/00gZo7TIjtxNKpZlZWJI0gFfOHAHuNXN396BcI862zGcREMEOVYpKVSMMe0nVkjgCatz7xSlWCWF6rFSFfo0Ok4wDjVxx2eyhu7+3o7cz+ULc65ZelKizlAU6VUgadQOdOefXVStF603humu7aKSJII5OnSRGGpjJHklVIIGgr5wbBBANFrK5S3gKNluikMCKObHOYkH7JXjyABNC5d79mdIs0mpZUBUPJbSqyg8wCU4A1x2btSO92gHgGYbcOXcei8jDRGR2kJq7uFBy2hvBNFJL05lMcLxLKYXWNYzJjSqjHSTYBGSDx6hWrl2LA4xJGJP1jM/0iaB3+63SXFzcYjLyRxiBmUt0MiqylyOvqx3UB2lsraFqkNpBcZjnmQCd2PSRvoLMmBxKMULZznjiqnVqZt39moQrRQIx5DIQ+7zgaHbw7Os7RI2SygdpZBErS+ghIJBdmyQDjA7TUt29xkt5JZJnFyZQuekjBwcksRnPPNG9u7NaaDoIxCAeBEsZkTTjGMBhg8eBzwogHszd5F6U3tlaYTzkkgTGpcDzdAy+ofPROwurAKjRyCMM2hR0joS3qaSeB4jgRVX8G7jyWFPKW8pgWRY5gMA6uADA5JAAHtOKydpuDercdNMsNySQxLTsnnAg6uCEnkOFVW129tG5W4gs7bSDOjt00mW6PQw14HJjpPAGgNndmW5WDy6+LMZAkiiNY2MeekAUDKgcskYNH9vQXBhiuAim4tpOl0RsSGXBWVASBklTnvArIbI2NczWZ8hEccklxMJJ84k6LUWQH8pSCdJXgeFDZsfwW7bu8LHmemxn3YxT/gsv95vM9vTn7MViLm423dSXVvENPRlYn0uoEZCqwKsTqJI8c4rc7KtbxrhpZjJHCscapExQ6m0/KO+nODnGMHtqpMAJtlkuTBE1/P0bhJpfKNCRHGcdWsgEcB20bXc+2/KM7+xriQj40H3nleK6LWuInkUpNI7osLArwlPnaukU4GccaB2W0Z4dUf31tXZlGX1F2jKIwRFGMNqOCX4cqWU2TbnQDiklzGeopcP5vcCSMeysxeRsoJvEjuJxeQ2qtIuQIm0nUFBwCVOc9tUrmymlj6KK+wrxx62aSZir51S8Anna2/KBAAAAFWN6JZhPbyxr0i5hkkVUkkCyRKVX8kMQQQfdRaa+XdWwHO2hGTgcMZ7uNUn3SsAyr5ylslEE7qCOvSNXLurLbyW77QeJ5pGiSNGwiWtyx1k+lgxjHV19XOg77MGiON7i5LRSNpJtLg6EwoQx+aNDALy5camqV82n322LaWdoZlRi+uNV1SyNkF1D8Q3DzdVSEMET2U1hJJ0c1x0LjpGZGXQ5OVbk2V59tCTbwC2ubVHvpTMoSIvA4WIK2peDEAnVk5GOqi+8O8tq8KRSNJbTRtHJG0kJK606zoJ4HiPfSVpuyKbFY22+6BCF+UmtS3ajTAeBiJHdmuUv3QRjzfJnPUqSTE47ugzSLZptiKjprC2+/0pYao7VVJGrVJKhUZ4tl49PAVvopEdA8bKynBDA5BHaKSVMOOKVSZaei2oVJTUBUlNc2rdFrO3DtPtIQ63EUEAeRFYqHkkJChtJBOFGcd1aHt7qAbrjN1tJzz8pVPcsKYHzmruLN1ujaudREqntSeVfg9QG6gUfJ3l9H3XBf8A7itQ7ezab+UeTxtcBlg1otvwaSRmITJI0hFAJOrhxrQ7L2grQJI8sTeaA7qw0awMOAc44MD4UFB92JG4NtG+I9jxp86xg/PUxukMaWvL9h2eVEfOADVuPeO0LRqtxEzS/wBGFbJbjjIx7eGaD7/STKIm6aSG0BPlDwlRKpyNDecDlB1gcaAjDuZZDGYBIR1ys0hPtJYnPvo7DCqgBVCgcAAMAe4cqx28u+SWcSqkgllXCuXRjqIUHBKAKrsCG7MHOKnu7vVcXdrNcdFFAEYdG8rHo2XPnaj1Ecs8s1RswK43VmkmjWM9G4kTqwwBAPt4E8K7KakKMpYpCkKQqKlTgVGnFWJRLFVrjZ8T8XjVj7VHxqxVK82ksciRBWeR+OlMeaucGRiSAqjxPVmtChNujZEk9Aqk8yjMhPvUjNcvwKtD6SyuPVeeVh4F8UD38hknu1t4kkdxas8WhggjlMoCzMSRwXHt7qqL904maGGOAvxCSsxClmHmkpg4xq62oVLU2uwNmpKY0trbpVAcr0algp4BuI5dVG44FUYVVUfmqB8BWR2LvsJ5lBhdUkZ4VOBlZI0LyKxB48sDHZ7aE7D37uWjlllgaTVJohjjXijDGI3A4rqByGPAlTyzVSpej0iKD2G2Hkjmk8nkUIT0asNLy4UEnB9Hzsjj2VTh2zfsM/e/AOOBuE1eGMfPUGjNI5rPnbdyvF7CUD82WJv5hUV3nGcNa3QPZ0Yb6LGqjQNUHjB5qD7h9lBTvXAPTWeP9OBx8+CKX4WWX94Qd+ofVQFeiX1V/dH2U6xgcgB3AD4VQstv2srBY542Y8gG4nuB50QNEAN/FzYTE8l6Nz7QsilgfZjNHEAGAowByA5cqHb02/SWVynrQyj36SR8KsbKn1wxP60aN4qKNdlk0qTdXdSrOgHipA1AVMVlqEl5HuoFsjzNpXsfVItvcD3qY2+iKPgc6A3Q07WtG6pLeeM+0o6uvxNRpY2nBb9M7y3CRmS3Nu69IqEgtkMCTkEZI99ee76bBtYVtYrS4UW8kyxzIJUkwX0qZuJOk6QQTy7qsmCNYvKGSLLbVZJndFJ6LWRpJI9Hrqrt/b0DW5ls7GFQZ3iVuhifUgjbzyDxjOrivAghT3VVbndXYVjbOTbTB20hADMsmldRbAA5ZJzR/aGyIJ9BnhWTQcpqGcHhxx7hzrynZu1oposybJhY6oI08wxli/BpdQTAXVjlyzR7eXYEEFoJBbOtxI6QxxvdSukcjtpU8HwVHPlVlKbq62TDKrLLCjqxDMCgIJAwGPtwAM9lQstg20RYxQomsYYKMKR7V5fNXmp2Sse0LfZpDy5RXlka5nXV5rNJpRXCry4AZ5ire1LCE3NtBZswW4DEObu54FSdQ6MNnGF4MSBSEeolfdUDcovpOg7cuB8TXme27W0t7tLVrQujGHM8txOyIHyGD5JwxIwozxJGatWlhaNeLCthbKi3c9s2UySFtxKj5PokngR2VdEpvJtr26DLTwgdpkX7aoHfCwH9bg9z5+FZaGfZOHgdEDs0kZdbboig1aQdSrpTB4ByePDPOj25WdM8Eul5LaZoek0KC66VdGOBz0sAe6lCw2+uz/75Ce5s/MKK7K2pDcJ0kDh0yVyO0cxx6xWBO0JrW8uI4bZ5Fa/jZ2SNWwkka+YQeK+tqGBwrT7irpglX1bq8GOz5diPmNNiYaOs/ss/7Svs/wBnZ4/R0yfXmtDis/brjas359pbk/sySgfGiCLbJXytbvUwdYjDp4aSC4cE8M5Bp9lbIit00RIANTvx4nLsWbiePMnhRCoTDzW7m+FWtCNZoyQqOSgcSeA6zzPfSVAM4ABPPHX39tZfd2znktone+nyyKeUfhxTJ8aItsuXiXvp9PPlEgHvCVLd54OMTXN6SMMKZRgVmEe3Y4O0pG9nTKvzhRnxrpJZ2XJ7pjntu2+phUtfAiOt/t/popEyOVV44uNCI9j2TcFbPsFy5+D1w27u/CtvM8fSqyxsy4nk5gZBwWwatykcLhzlGNzF98fy0pzUCB2DwqFm2Y0PaiHv80V0NV550Ur/AGZFOpSVAwPXjBB6iDzBFD907tntwspJliZ4ZCeZKNgN710n30cNZ+wHR7Quo+qVIrgd/wDRyfRU++hsMzrlWB61YeKkUH3PY+RW2f7IDwyPqozJyPc3wNBdzj+I236v6zVNhrspVI01KSw4VMGoVIVzbh0HI91At4vNutmv2XEie5oH+wUfHI0C3uGDZP6l5F/Err9dTeGoc5dzULyEXFyiSOZDEjhUDN6R9HPHvrlZ7iwwrphuLmJDxKrIuD7Tle/xq3v3IyWbSKSOjlgkYqcHQsoL+7Gc1U3o3ki03MKFHeNrdTG2CLgTYIiTBzkqefURVHS43dhjVBNeXelmWNAbhkGo+io0AVO53FtZBoeS5IyDhrqRvOHEekx4isrvvvH06WcNrDIWMqy40nKGGQp0eADxDKcnqArltGS+N1PcSRGFYprK4khQmUsNRTWrAeqDqAHHhwpqNsdy4SwczXZcDAbp21AdgPMVP8GVzlby6BHDPTgkeI+ap7c2gs+zbqS1fVmGXSVyCCo4jHNWGCCOYrC72bMhjGz/ACWFQLjoy8hEj8Dp5kHryfbVTq242JJyXaU/c3RP8xWpHY9ypz98SCTnJgiyTjGeXE44VkLndu2faNuixvDHIjFY1jdGBjL6zLq4hXxgMCDy7a2iblWXXb6v03dsd2W4VUROxLsgg3wIOcg20eCDx49vbVTZu789urLHtBV1MztmJCWZuZJLZP2AVdG5Fn/ZufYZpMeGrFCN892LSGykkjgVWUxEsMkhekXWOJOcjNBcg2bMsjOm0Y+kmKgnooyXKLgcA3EgdlFt29kyW/T9LKJWllMuVTQBlQDge3Ga8t3bghhZpVilMlvdhjI0OgRxElWRznzTpcNggcuuvaqJKVZ+Q42ov59of4Zf/tWgxQDaRxtG0PrRXK+GhqqD2KZ+R7j8KcU0reae4/Cmy49YYaOKPyW0ZoFkPQDzpZCkSDPMn1uIxgZqp5DHI4AlaXHHo7eNpkXv6RitaLZEEHkVrJOI8RxqVZ8YUkc+PCrcW8Vp+TKuO0KwXxxisVD6UcfPG+TGZ6+XX6+lAs20pAvRDQeoB7Vwyj9WAUPiBUEJUY1SjPbs9cnuwMD30eO8UJ4R9JKeyKNm+fGkeNMu0LnGRZtjs6ZNXhyHjVpnxMo/1iPOYj3BoNldIcFJlJ/Kltogvv04ZfGtHPbfIMn+Ey/wkdfHxqudrsvGS2uF7o9f0CauXEvyTvxA0M3EYPok8QeVWIhw4mec5480Uqbvy6rWBu2KP4AVeofu2mLO3H+FH9EGiNHn4n6580aAbf8Ak7mzuOou9s57FlXK/wAaL40fzWf384WMz9cXRzA9hjkVvtqswM3RwjnsRz/CaE7qLiyth/gr84oltZvkZiP7KU/wGqewBi0t8f2Mf0BVTYSNNTk0qAaKkDUc04rm0754eHxFA98vRtF6zeQY92o0c6vePiKBb2n5XZ69ZuwR+zE5NRocv5Y1jczFRGFYvq5aPyiQeYqls3YFpHpeKCIEZZX0hmGQOIY5bljHHgBWc37LrcwaIml6W1vYCikAnUAc8eGBzqhurtG7MPTXNvJ+KxxLCiiRDIraVYsM6ZTjjxGRVhaejoijsHM8APefE86aO5jLtGGBkQKWXrAbOkn2Hj4V5tFtXaNxtEaLVEa36VMOxACSBWXpCCeJ0gjHXV3YljtGTaLT3BMA6PA0KrKyiTzYievrOefdSEp6AY1wwIGGzq5AHIw2e3PaazVvupZoAvTzlV4KnlsgVAPRQKrgAAcAKJb32zSWN0icGaGTGO0DP1V5k1zao6J5FaFW+98iM0GSYpgFl1Mfyg3HJ7asFaPSU3Zsjx0aj29PIT4681IbsWfqsPaJ5AfHXTDdCw6rWIfojHwPGpDdGx/usfgftozbkd17Y8FluAfzbybP/cqnfbuWTK0ct3Nhhhle9Y5HYVZsHwomN0LLqtIh7QmD4jjQHfnYttBbwtHBGuLq3DaYwWZTq1AcMscch1kCrawqS7CsyZYo9rFWnKiZS8TtKRjCkkZ5cOBr0aMY8K8PtLpktJ4RBNJGl7AEd1RWjUyI3RMvBw7Enhy4ivcEPXVSYSJoDvHwnsH7J3Q/txN9YFH6z++Z0wxP6lzat4yBT9KqQ0AqtfPiKQ/mP9E1YNVNrPpglbsjc/wmpPRrh65R5sxfdGlpZsRb6ujjVWmBbSNAJKIB57Z6vbSiu5COFxeEfmWaoPdqXlReO8ggt4OndVxGgXPEnCjOkcz7qdd4ojyScjqPQScf4ay9sZ51phfz+vkGC8nUcZrkDtksw30PrFcllaQ8Xvrj2Ivk6fy58aMjboPowXLDt6Ej6RFP9+H/ALpcY7SEHzFs00OfONeSPvEfxPqpQpECNUN1CcjDa3PHPDJRzw76L7bP4vN+qk+gaqDa0h9G0nP6RRfi3Gn2reZtJnKsvycgKtwIOCMePWKuzjPNPExme/e1jZPC3h/Vx/RFWS1V9nxlYYlPMJGD7lFdjVl5sp1ks0K3rh12V0nrQTD+An6qJ1T2z/u8/wCql+g1EjqqyTFrBn7bYnxirpsQfi0A7IY/oChWz42XZR1MWzakj2fI8qK7K/3eEf4SfQFUnovE09RLUqAeKkKhUlNc2lgHgO8UD3hGbzZ69kk7+ELD+ajYPAd4oJtbjtCx/Quj/Co+uijxiBIJAyM4OOI7cHqqNzdLGFLkjUwQEKW85vRzgcBnrPD21nfugq5t40AlMTyqtx0Kln6MAnCgcfOYAE+2hm7ew74ymWSSaKLopOgiM5LxEt5iSA5Egxk8ckcKQoxsGzuxe3E08SoskUK6lcMruhI1KPSXKniDy9tGNrbUW26EurESzJDqHJC+QpPsJ4cO2sk9jtiOczKVmzbBFXpdEYkwup2Q+kcgkEYznqFPvFsieeFBezlZUdCohYiKUKwYyFeayAZUENz4jqolby1u8O1Vto2d43ZBHKzacYGlc6TkjBbiB3Vlt3NgbKuuk6O1BCFB57lwQyhhpwxAAzjHVila2xcaPOcEY89y5IPUSxJPDtrptDc6dlCWtyLeMwxROgU4YoW87zcYJBwTzOKsxTMTYv8AgVZfko6D8yaRR4BsVL8C7Xq6cd1zKP5qDbH3KubdCFvnDR46ADPRjPF1kjJOtWPcQOVbWe5WKNpZThUUs5GTgAZY9pooINzbXq6bvFxLn6VVtpbkJKqp5VdqqujgGXWAynII1DII6jmtRBMrqrqcqwDKR1gjIPhXHaF/HCoeVtKl0QHBPnOdKg45ZPDPKgyU33PdTTN5ZKTO0bykxoSxQhkPVggjmK1+zLZo4wskrSsM5dgATk8sLw4VZxSWraJ5oBvwM2Ux9Xo2/dlQ0dNBN9uFhcHsQH+JasyQNI2aobwn8Vn/AFUn0TV6L0R3D4Cqe3WxbTn/AApPomk9G+F+vHzgK2oNKRSSXXQR6EAwi6tWnqZgTxHUBVATq/oS7SmHaq6Ae4sq8KJ2e8FoIowZ4uCJ15wdI6q7fhLaj/jZ/Yf/AE1nR7MZ4mMVyT9vxfqEG3B9K32i3fN9QkFOIYBytL0HtGsHx6TjRX8JLbqZz3QyH+WmfeKH8lZ2/Rgk+sClHPxv+Z+8hflKr/xr+IdjxGQD36G4e+u22AfI/wClaUSy241MAvmvKgxgAYH21fO8MQ5pcZ7PJ3z8MUJ3m25E1uygS6w0ThTC4J0SK3q46qGMcTLPH/Hdq2IqBrna3aSorxnKnkSCD4EAiulafPm40lGhu80mmzuW7IJj/A1E6A78viwuB1ugiHtLsqAfPQx6ud55my39loR/8WKKWCYhjHZGo/hFUN7k0bPuQPyYHHguKKRDzF/RHwFDY7UqT0qGqgKkoqOamtYadccu/wCo0E21/v1ge3ylf/jz9VHAPR7z8DQPeHhebOPUZZ195gbFFaIVn7aCa4nuUkuHSOKVUVIgE1Axq4y2C35XV11oRWZF80LbSdFLydLEqKoJyzW8YTPYM8Seqszo9Pw1zGVddPc+ybCxnlmi6NnMLBCXkZ8g5GpSW4DII91dt3rIS2Sox9CSdVJ4kBZnCjwAqrsPd6W3u4mEkhRosykacF1YHQeGSp1OQeftoluYPxXPbNcN35mfjVx6u3xU4zhPLlcXHtLO74bfk2f0SwxoVYHUzAnzgeXA9YoxuhvL5UgkMekhijAcRkY4jrxxFXN6LG3kjAudIRmVRqOPOPo4PPNUN1EgikNskMsJI6VBKMdKvJmXiTw9U4PLhWnz9KZOy2q9s630itgy3kMhMnGZlL4UgnRGiafN6yeHXWofa13ePcW0EcCx6Y8PIW1dHNHqD6MYOQSMcMEUU2VtKF1u9ccccNvcSISQNLaVRnkIxgHUx8KL7Puo5kWWJgyOoKsOteOPbiizLy/YG0Nq+TyxQEs1sscSI0S+cDqRiGJGSmkY499WotmXkmz7u3RJo9PROiyLqd2CAyxK2ePyihgw4ediruz9+0ju74TSF4VkUQBBrOfRKKBzyRnj15rWbQ3ntoGCTSaH6PpSpB1KnVqAHmnJwAeZqmq5si1eOILJK8rc9UmnVx44OkAcOVXsVi737pVlHCk2pmDMyFBgOhC585SeAPAZ486N7p7dF5bJOAgLZyquH08eAJHI444qs0NGgm+rYsLnPXGR7yQBRo0G3wspJrOWOLi5CkD1gGBZR2EgHHuoQKwDCqOsKvwFJuPA9dZex3vtI0EcjXERXn5RE4bPXltOlu8HFXhvjYH+uQe98UIgYW2UclA91S00HG99gf65b/5g+2u0e8Vo3o3UB/6q/bVJEuum8aonbVt/eIf81ftqUe1rdj5s8J7pFP10RbJ76RFREoPEEHuINM8qjmwHeQKiHxTVz8pT10/eH21wn2jCnF5ol/SkUfXQWyazm9XyklnbevOJW/QhBf6eiiKbdtWOBcwE+yVftoXBKsu1HKsGENqgBBBGZZCW4j2IKtLC1vkfxG4HrJp/eKj66KEcB3fVQjfQ/ijjteEeMqUYf7fhQ2Rc0qTU1RFGpioCpCsNy6BwCuWAHncyB1e2g++xAihuFIbyaeOZgDklMFHxjnwbNFXUEYIz38aqDZ49UVqMbZnKY2Vvw62cf60ng2fo0Ls9raZ7gw3diRPIrgu76hhFQLpwBwx20dbZaHmiHvUfZXCXd2BvSgibvQVfDju1h8ROFxGPVLpJ+bbRgX2LFHp/iYmu2wLiC3tkikuoCV1ZYSKAcsTnnw50Obc60P8AVo/cMfCpR7n2oORboD7/ALackLn8TllHLMfaIj2c98trwfitws0Ui203SvGsilnUoVyozxKkg4qpb732l1fRS9MkUVsr4MpCNLJIMEAeqqjjx4miybrW4ORCme3FWhsKIjBiXHtFXkcvE+UsjeWtsUnjO2AsVxK8pjRUYDUwbngtnIHXjhyqFquy4iqR3V/IVjMSGJXYBSTqjGlMNxJODy1VtIdgwg5EMY7kH2Vcj2cg5Ko7hikYwviT2YDZ279skEsK221WSUJqk0Ih8w5UhNQxjPZ1USv7G3mk1yxbTwyRJMnQjTOIv6PpMEnv0kZrYCwTsHhUxZJ2UqE58uzFTRW3l9vcpYzJHHHJqxaMGZzpWPgOGFXVxrURbywjgtvddwtWX7KvC0Xspxap2UqDmnsoneBz6FldHv6NPjJUDty5PKwf9qeIfzGiYt09UVIQJ6opUHNILJvTKvB7N+5Z4m+LCuP4Qqx//HyE/wDQJ+nWg6JfVFLo17BTRLnszzbYXr2ZMO6OE/z1wbaVofS2dNnrzaofg1anQOwUtA7B4U0W5ZMXth17PlGO2yFRlu9msPOsHx7bI/UK1hiXsFLo17BTQuWDb7yc/JtPdBIvwrpFbbDJ/oUz/iRS5/iFbYwr6o8KXRr2VS5Y2SHYQ4GO1B9qEH4VO3k2HHxTyMH9EE/OK1ht17PCo+TgULlmpNp7HPAm1P8A0x/prlabT2VbyNLCUjLJobQrBSM59HGM5661XQ+35h9lIxn1j4ChfyZjbe3La6ijjt5kkZrm3BVT5ww+s5XmOC1qpD9dU22cmsPhdY5NpGoe/Ga7CPtJPfSi5TelUSaVQU6kKiKfFYdJSzUgajWY+6FCHhgjOcPdQq2GK5B1ZGQc8qI0N5tWCIZlmiQfnyKvxNCm34svyJWk/VRSSfRWsxtXc61O0YII0MKmCWXUhy2tXwrFmyWxnkeHCjuwd5Y4x5NeSxx3EbvE3JFfSoZZOxQyMPfViSltd7429C2vX7rVx85AFP8AhDct/R7NuO+V0iHvySfmrMy7xWs95NJcXhWC3KiCNJGCyEYLynR6fEYArdnakPRCcyJ0R0nXnh5xAHL2kDvoVQZ5btPn5PZoPzrh2+cRgVIXm1OXk1n3+Uv/APzrKbybXmNttGF45Jgl06q404hVWidNR5jGcAgdVegbMuHeNWkjMbHmpYN2ccjgc86Eho2zeR8Z7HK9ttL0xHt0FVY+7NGNk7TjuIlliJKNnGQQeBIIIPEcQasW584d9Z37nh/EY/0pv+69W0acUs1DNSBpaUlT5qOaQoiWaYsBzNKsx90qMNs+QH14OvHOVR9dCIFL3eS0iOmW6gU+qZFz4A5qg2+UDHEEdxO3V0UD4P7TAKPeaHbz7MhtLdIrOGKF55o4OkCDKBvTbURnJUEZz11nNn7VWyv1hluGa3tUnj6QknVqCuEOMgsrHA76rVaNsN45VeITWckSSSLGHaRDpZgdOoKTjOMd5rQ1kdv7UjuNmNcRnkI5gCRqXTIpAYAnBrWZzx7eNGZCdu7yQ2pRJBI0kgJRI42kZgCASAB7RQtt8H1BEsLouQWCNoRivLVhmyB7cV320NO0tnv6wuYvFVYD+Ghe5mjRdbRuCOlMk6uzcTFHGxAjHqjABx18KNUIo+05+OILRew/Lv7+SqfeakdiXh9LaUgH5kEanxOaDJ91C2wCY3BMhTSDqKoMfKtwwBxzp7B7Ku3e+YjN2WT5OBhFGVDM0kmjWchR5qYI499CpdpdiSFui++dz0pQsqkxg9gfAXiobGaJbt7SaeBWcaZFLRyr2SISr+4kZHsNY/Y23WuLzZsswRJZIrpSiHPmMoaJjxOM6TwNaHdjhPtFey7LY9jQxH5zmqkw0WaiTSpiaTKExqOaRNRqG5U9RpUKVqfNRDDtp81h0SzWd39OLaOT+zubdz3a8E/PWhBrhf2gmieJiQHGMjGV7CMjGRQA95tm3jXcNxZ9DlIpIm6UnA1MDnA51Qb7nnSSeUzzlrlmLO3RK0ZGnSFCNw4DkTVxNxLXnI9xI3rPcPn5iK6fgTbj0JbtP0bqTh4mkFpx7nw4u45AvQzmJsKAhTQgBII4LxGeHChFtsfY4kSMXIPRsCsRuCVzkEjGcHLAMRnmKKtuYjebJdXkkfXG8xKt7DgZI9lGRsW26PovJ4dGMaejXGPCrCWimw4iLoHLLdtqkGeGSoXzSOXLNPDu9CqyqFfE2nXmR+Onljj5nuxQ38EEX/d7m6t19SOXKjuDg6fdUo9zYebTXbN6xupAfAEAeFEsd2XYRwluiXSHcyMMkjUQASM+jnA4Dr40M3Htnis4lkUq3yhZTzGZGP11wO6UbcHuLt19Vrhse/Tgnxo3s6xjhQRxKFRc4GT18evjzqpa2DTg1AGpZqonmnzUM0qonmgu+dg89jPHGCZCupAOtlIZce8UYFPmpS2yVxttJ4BDLYXk2VQOGh05YAZYEkYOrjkUIu9lNIbXoNlvGkErSFHkjAk1DiG4k51BTk55V6IaVC2E23YXRt7hYdmwRtKmhjHKusjOeQUBsdma21i7GNC66G0rlcg6TjiMjga601UkD3x2JJdRJ0EvQzxN0kT9hwQQezIPOs3tDdy5nZmeytgzj5Rlu5VWQ8BlkUDUeHXXoFKpRcsRDuzcqqhYtmrhGjHyLkhWGGXOrJzx41OLdi7EomElnHJgLrS2LPgDTjLP2cK2eabNWktiLb7n+hg63To6uZAY40TDFSpI4dhIxyrvu9su5ivbotMzxsYizSRjMvyZ4qQQFK4APA1rmNRzQuTlqiabNNmoh6iTSpqKVKmpqqh7U601KsbtHWpilSrUdAqdKelSRKL/AM+akaVKpJB4/wDzwrq3KlSrTCS04pUqKepClSqJJqelSqIVdFpqVVExUZqalVkPUnpUqoY0qVKkiBqQpUqqOZpUqVYloqjSpVd1NTClSoSVKlSqj/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149080"/>
            <a:ext cx="2942291" cy="2175717"/>
          </a:xfrm>
          <a:prstGeom prst="rect">
            <a:avLst/>
          </a:prstGeom>
        </p:spPr>
      </p:pic>
      <p:pic>
        <p:nvPicPr>
          <p:cNvPr id="24584" name="Picture 8" descr="Imagem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4370162"/>
            <a:ext cx="3476625" cy="1733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6" name="Picture 10" descr="Resultado de imagem para protótipo softwar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96"/>
          <a:stretch/>
        </p:blipFill>
        <p:spPr bwMode="auto">
          <a:xfrm>
            <a:off x="2483768" y="178124"/>
            <a:ext cx="4591179" cy="267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3455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Vocês estão criando algo ou inovando?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t="9783" r="20148" b="4891"/>
          <a:stretch/>
        </p:blipFill>
        <p:spPr bwMode="auto">
          <a:xfrm>
            <a:off x="2411760" y="2132856"/>
            <a:ext cx="4377545" cy="3283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8922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3" t="11232" r="17296" b="12681"/>
          <a:stretch/>
        </p:blipFill>
        <p:spPr bwMode="auto">
          <a:xfrm>
            <a:off x="12310" y="0"/>
            <a:ext cx="5606337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5" t="18794" r="17435" b="16593"/>
          <a:stretch/>
        </p:blipFill>
        <p:spPr bwMode="auto">
          <a:xfrm>
            <a:off x="3378020" y="3600401"/>
            <a:ext cx="5760715" cy="32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43034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327</Words>
  <Application>Microsoft Office PowerPoint</Application>
  <PresentationFormat>Apresentação na tela (4:3)</PresentationFormat>
  <Paragraphs>45</Paragraphs>
  <Slides>34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5" baseType="lpstr">
      <vt:lpstr>Tema do Office</vt:lpstr>
      <vt:lpstr>Empreendedorismo</vt:lpstr>
      <vt:lpstr>Objetivo da disciplina</vt:lpstr>
      <vt:lpstr>Pauta do dia</vt:lpstr>
      <vt:lpstr>Negócio 1 – Fashion Colors</vt:lpstr>
      <vt:lpstr>Negócio 2 - Lib-on</vt:lpstr>
      <vt:lpstr>Negócio 3 – Estude você mesmo</vt:lpstr>
      <vt:lpstr>Mostrem os protótipos</vt:lpstr>
      <vt:lpstr>Vocês estão criando algo ou inovando?</vt:lpstr>
      <vt:lpstr>Apresentação do PowerPoint</vt:lpstr>
      <vt:lpstr>Apresentação do PowerPoint</vt:lpstr>
      <vt:lpstr>Apresentação do PowerPoint</vt:lpstr>
      <vt:lpstr>Vamos conversar sobre Planejamento e Organização?</vt:lpstr>
      <vt:lpstr>Apresentação do PowerPoint</vt:lpstr>
      <vt:lpstr>Tudo se resume à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Raquel Lira</dc:creator>
  <cp:lastModifiedBy>Raquel Lira</cp:lastModifiedBy>
  <cp:revision>11</cp:revision>
  <dcterms:created xsi:type="dcterms:W3CDTF">2017-03-28T18:20:22Z</dcterms:created>
  <dcterms:modified xsi:type="dcterms:W3CDTF">2017-03-28T23:33:03Z</dcterms:modified>
</cp:coreProperties>
</file>

<file path=docProps/thumbnail.jpeg>
</file>